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22" r:id="rId3"/>
  </p:sldMasterIdLst>
  <p:notesMasterIdLst>
    <p:notesMasterId r:id="rId90"/>
  </p:notesMasterIdLst>
  <p:handoutMasterIdLst>
    <p:handoutMasterId r:id="rId91"/>
  </p:handoutMasterIdLst>
  <p:sldIdLst>
    <p:sldId id="328" r:id="rId4"/>
    <p:sldId id="428" r:id="rId5"/>
    <p:sldId id="339" r:id="rId6"/>
    <p:sldId id="340" r:id="rId7"/>
    <p:sldId id="341" r:id="rId8"/>
    <p:sldId id="342" r:id="rId9"/>
    <p:sldId id="344" r:id="rId10"/>
    <p:sldId id="343" r:id="rId11"/>
    <p:sldId id="345" r:id="rId12"/>
    <p:sldId id="346" r:id="rId13"/>
    <p:sldId id="347" r:id="rId14"/>
    <p:sldId id="348" r:id="rId15"/>
    <p:sldId id="349" r:id="rId16"/>
    <p:sldId id="350" r:id="rId17"/>
    <p:sldId id="351" r:id="rId18"/>
    <p:sldId id="354" r:id="rId19"/>
    <p:sldId id="355" r:id="rId20"/>
    <p:sldId id="356" r:id="rId21"/>
    <p:sldId id="357" r:id="rId22"/>
    <p:sldId id="358" r:id="rId23"/>
    <p:sldId id="359" r:id="rId24"/>
    <p:sldId id="360" r:id="rId25"/>
    <p:sldId id="361" r:id="rId26"/>
    <p:sldId id="363" r:id="rId27"/>
    <p:sldId id="364" r:id="rId28"/>
    <p:sldId id="365" r:id="rId29"/>
    <p:sldId id="366" r:id="rId30"/>
    <p:sldId id="367" r:id="rId31"/>
    <p:sldId id="368" r:id="rId32"/>
    <p:sldId id="369" r:id="rId33"/>
    <p:sldId id="370" r:id="rId34"/>
    <p:sldId id="372" r:id="rId35"/>
    <p:sldId id="371" r:id="rId36"/>
    <p:sldId id="373" r:id="rId37"/>
    <p:sldId id="374" r:id="rId38"/>
    <p:sldId id="375" r:id="rId39"/>
    <p:sldId id="376" r:id="rId40"/>
    <p:sldId id="378" r:id="rId41"/>
    <p:sldId id="379" r:id="rId42"/>
    <p:sldId id="380" r:id="rId43"/>
    <p:sldId id="381" r:id="rId44"/>
    <p:sldId id="382" r:id="rId45"/>
    <p:sldId id="383"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3" r:id="rId64"/>
    <p:sldId id="402" r:id="rId65"/>
    <p:sldId id="404" r:id="rId66"/>
    <p:sldId id="405" r:id="rId67"/>
    <p:sldId id="406" r:id="rId68"/>
    <p:sldId id="407" r:id="rId69"/>
    <p:sldId id="408" r:id="rId70"/>
    <p:sldId id="409" r:id="rId71"/>
    <p:sldId id="410" r:id="rId72"/>
    <p:sldId id="412" r:id="rId73"/>
    <p:sldId id="411" r:id="rId74"/>
    <p:sldId id="413" r:id="rId75"/>
    <p:sldId id="414" r:id="rId76"/>
    <p:sldId id="415" r:id="rId77"/>
    <p:sldId id="416" r:id="rId78"/>
    <p:sldId id="417" r:id="rId79"/>
    <p:sldId id="418" r:id="rId80"/>
    <p:sldId id="420" r:id="rId81"/>
    <p:sldId id="419" r:id="rId82"/>
    <p:sldId id="421" r:id="rId83"/>
    <p:sldId id="422" r:id="rId84"/>
    <p:sldId id="424" r:id="rId85"/>
    <p:sldId id="425" r:id="rId86"/>
    <p:sldId id="426" r:id="rId87"/>
    <p:sldId id="427" r:id="rId88"/>
    <p:sldId id="317" r:id="rId8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5168" autoAdjust="0"/>
  </p:normalViewPr>
  <p:slideViewPr>
    <p:cSldViewPr>
      <p:cViewPr varScale="1">
        <p:scale>
          <a:sx n="70" d="100"/>
          <a:sy n="70" d="100"/>
        </p:scale>
        <p:origin x="723" y="39"/>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Bible, we see Jesus spent a considerable portion of His ministry healing people. One of my favorite verses in the Bible is found in John 10:10. Jesus says</a:t>
            </a:r>
            <a:r>
              <a:rPr lang="en-US" sz="1200" b="1" kern="1200" dirty="0">
                <a:solidFill>
                  <a:schemeClr val="tx1"/>
                </a:solidFill>
                <a:effectLst/>
                <a:latin typeface="+mn-lt"/>
                <a:ea typeface="+mn-ea"/>
                <a:cs typeface="+mn-cs"/>
              </a:rPr>
              <a:t>, “The thief does not come except to steal, and to kill, and to destroy. I have come that they may have life, and that they may have </a:t>
            </a:r>
            <a:r>
              <a:rPr lang="en-US" sz="1200" b="1" i="1" kern="1200" dirty="0">
                <a:solidFill>
                  <a:schemeClr val="tx1"/>
                </a:solidFill>
                <a:effectLst/>
                <a:latin typeface="+mn-lt"/>
                <a:ea typeface="+mn-ea"/>
                <a:cs typeface="+mn-cs"/>
              </a:rPr>
              <a:t>it</a:t>
            </a:r>
            <a:r>
              <a:rPr lang="en-US" sz="1200" b="1" kern="1200" dirty="0">
                <a:solidFill>
                  <a:schemeClr val="tx1"/>
                </a:solidFill>
                <a:effectLst/>
                <a:latin typeface="+mn-lt"/>
                <a:ea typeface="+mn-ea"/>
                <a:cs typeface="+mn-cs"/>
              </a:rPr>
              <a:t> more abundantly.”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249044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3 John 1:2, we read, </a:t>
            </a:r>
            <a:r>
              <a:rPr lang="en-US" sz="1200" b="1" kern="1200" dirty="0">
                <a:solidFill>
                  <a:schemeClr val="tx1"/>
                </a:solidFill>
                <a:effectLst/>
                <a:latin typeface="+mn-lt"/>
                <a:ea typeface="+mn-ea"/>
                <a:cs typeface="+mn-cs"/>
              </a:rPr>
              <a:t>“Beloved, I pray that you may prosper in all things and be in health, just as your soul prospers.” </a:t>
            </a:r>
            <a:r>
              <a:rPr lang="en-US" sz="1200" kern="1200" dirty="0">
                <a:solidFill>
                  <a:schemeClr val="tx1"/>
                </a:solidFill>
                <a:effectLst/>
                <a:latin typeface="+mn-lt"/>
                <a:ea typeface="+mn-ea"/>
                <a:cs typeface="+mn-cs"/>
              </a:rPr>
              <a:t>NKJV God is concerned with our health. God wants us to prosper; He wants us to have an abundant life. It is hard to experience this abundant life when we are sick or have a disease. If you take the position that God created us, then who else would know best on how to take care of our bodies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325258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Benjamin Franklin coined the expression, </a:t>
            </a:r>
            <a:r>
              <a:rPr lang="en-US" sz="1200" b="1" kern="1200" dirty="0">
                <a:solidFill>
                  <a:schemeClr val="tx1"/>
                </a:solidFill>
                <a:effectLst/>
                <a:latin typeface="+mn-lt"/>
                <a:ea typeface="+mn-ea"/>
                <a:cs typeface="+mn-cs"/>
              </a:rPr>
              <a:t>“An ounce of prevention is worth a pound of cure.”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12</a:t>
            </a:fld>
            <a:endParaRPr lang="en-US"/>
          </a:p>
        </p:txBody>
      </p:sp>
    </p:spTree>
    <p:extLst>
      <p:ext uri="{BB962C8B-B14F-4D97-AF65-F5344CB8AC3E}">
        <p14:creationId xmlns:p14="http://schemas.microsoft.com/office/powerpoint/2010/main" val="154119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best health principles that I could teach you can be summarized by the acronym </a:t>
            </a:r>
            <a:r>
              <a:rPr lang="en-US" sz="1200" b="1" kern="1200" dirty="0">
                <a:solidFill>
                  <a:schemeClr val="tx1"/>
                </a:solidFill>
                <a:effectLst/>
                <a:latin typeface="+mn-lt"/>
                <a:ea typeface="+mn-ea"/>
                <a:cs typeface="+mn-cs"/>
              </a:rPr>
              <a:t>NEWSTART</a:t>
            </a:r>
            <a:r>
              <a:rPr lang="en-US" sz="1200" kern="1200" dirty="0">
                <a:solidFill>
                  <a:schemeClr val="tx1"/>
                </a:solidFill>
                <a:effectLst/>
                <a:latin typeface="+mn-lt"/>
                <a:ea typeface="+mn-ea"/>
                <a:cs typeface="+mn-cs"/>
              </a:rPr>
              <a:t>. NEWSTART is a lifestyle program that follows eight simple points. Following these points will not only make you feel healthier, but it will also improve your mental health, save you money, and add years to your life. Incidentally, this NEWSTART program is what Terry Moreland used in his Medium Community Correctional Facility. Let’s breakdown the NEWSTART acronym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13</a:t>
            </a:fld>
            <a:endParaRPr lang="en-US"/>
          </a:p>
        </p:txBody>
      </p:sp>
    </p:spTree>
    <p:extLst>
      <p:ext uri="{BB962C8B-B14F-4D97-AF65-F5344CB8AC3E}">
        <p14:creationId xmlns:p14="http://schemas.microsoft.com/office/powerpoint/2010/main" val="242620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 – Nutrition.</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According to the CDC, over 40% of adults in the US are obese. Obesity-related conditions include heart disease, stroke, type-2 diabetes, and certain types of cancer. The annual medical cost in the US for obesity is in the hundreds of billions. The good news is that much of this is reversible.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14</a:t>
            </a:fld>
            <a:endParaRPr lang="en-US"/>
          </a:p>
        </p:txBody>
      </p:sp>
    </p:spTree>
    <p:extLst>
      <p:ext uri="{BB962C8B-B14F-4D97-AF65-F5344CB8AC3E}">
        <p14:creationId xmlns:p14="http://schemas.microsoft.com/office/powerpoint/2010/main" val="108619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average caloric intake for moderately active adults is between 2,000 and 2,500 calories per day. </a:t>
            </a:r>
          </a:p>
          <a:p>
            <a:r>
              <a:rPr lang="en-US" sz="1200" kern="1200" dirty="0">
                <a:solidFill>
                  <a:schemeClr val="tx1"/>
                </a:solidFill>
                <a:effectLst/>
                <a:latin typeface="+mn-lt"/>
                <a:ea typeface="+mn-ea"/>
                <a:cs typeface="+mn-cs"/>
              </a:rPr>
              <a:t>Let’s put this into perspective. It takes 3,500 calories to equal one pound of fat. So if you are consuming an extra 300 calories a day, in 10-12 days you will have gained a pound of fat. The opposite is also true; if you have a caloric deficit of 300 calories a day, it will take you 10-12 days to lose a pound of fat.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15</a:t>
            </a:fld>
            <a:endParaRPr lang="en-US"/>
          </a:p>
        </p:txBody>
      </p:sp>
    </p:spTree>
    <p:extLst>
      <p:ext uri="{BB962C8B-B14F-4D97-AF65-F5344CB8AC3E}">
        <p14:creationId xmlns:p14="http://schemas.microsoft.com/office/powerpoint/2010/main" val="243436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pumpkin spiced</a:t>
            </a:r>
            <a:r>
              <a:rPr lang="en-US" sz="1200" b="1" kern="1200" dirty="0">
                <a:solidFill>
                  <a:schemeClr val="tx1"/>
                </a:solidFill>
                <a:effectLst/>
                <a:latin typeface="+mn-lt"/>
                <a:ea typeface="+mn-ea"/>
                <a:cs typeface="+mn-cs"/>
              </a:rPr>
              <a:t> late </a:t>
            </a:r>
            <a:r>
              <a:rPr lang="en-US" sz="1200" kern="1200" dirty="0">
                <a:solidFill>
                  <a:schemeClr val="tx1"/>
                </a:solidFill>
                <a:effectLst/>
                <a:latin typeface="+mn-lt"/>
                <a:ea typeface="+mn-ea"/>
                <a:cs typeface="+mn-cs"/>
              </a:rPr>
              <a:t>or peppermint mocha at your favorite coffee establishment can put you back </a:t>
            </a:r>
            <a:r>
              <a:rPr lang="en-US" sz="1200" b="1" kern="1200" dirty="0">
                <a:solidFill>
                  <a:schemeClr val="tx1"/>
                </a:solidFill>
                <a:effectLst/>
                <a:latin typeface="+mn-lt"/>
                <a:ea typeface="+mn-ea"/>
                <a:cs typeface="+mn-cs"/>
              </a:rPr>
              <a:t>400 calories. </a:t>
            </a:r>
            <a:r>
              <a:rPr lang="en-US" sz="1200" kern="1200" dirty="0">
                <a:solidFill>
                  <a:schemeClr val="tx1"/>
                </a:solidFill>
                <a:effectLst/>
                <a:latin typeface="+mn-lt"/>
                <a:ea typeface="+mn-ea"/>
                <a:cs typeface="+mn-cs"/>
              </a:rPr>
              <a:t>One medium-sized blueberry </a:t>
            </a:r>
            <a:r>
              <a:rPr lang="en-US" sz="1200" b="1" kern="1200" dirty="0">
                <a:solidFill>
                  <a:schemeClr val="tx1"/>
                </a:solidFill>
                <a:effectLst/>
                <a:latin typeface="+mn-lt"/>
                <a:ea typeface="+mn-ea"/>
                <a:cs typeface="+mn-cs"/>
              </a:rPr>
              <a:t>muffin has over 400 calories. </a:t>
            </a:r>
            <a:r>
              <a:rPr lang="en-US" sz="1200" kern="1200" dirty="0">
                <a:solidFill>
                  <a:schemeClr val="tx1"/>
                </a:solidFill>
                <a:effectLst/>
                <a:latin typeface="+mn-lt"/>
                <a:ea typeface="+mn-ea"/>
                <a:cs typeface="+mn-cs"/>
              </a:rPr>
              <a:t>For many people, the blueberry muffin and morning late is their daily breakfast. Unfortunately, these empty calories will leave you susceptible to weight gain and scavenging for a second breakfast by 10:00 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8425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our meals, there's an old saying: </a:t>
            </a:r>
            <a:r>
              <a:rPr lang="en-US" sz="1200" b="1" kern="1200" dirty="0">
                <a:solidFill>
                  <a:schemeClr val="tx1"/>
                </a:solidFill>
                <a:effectLst/>
                <a:latin typeface="+mn-lt"/>
                <a:ea typeface="+mn-ea"/>
                <a:cs typeface="+mn-cs"/>
              </a:rPr>
              <a:t>“Breakfast like a king; lunch like a prince; dinner like a pauper.” </a:t>
            </a:r>
            <a:r>
              <a:rPr lang="en-US" sz="1200" kern="1200" dirty="0">
                <a:solidFill>
                  <a:schemeClr val="tx1"/>
                </a:solidFill>
                <a:effectLst/>
                <a:latin typeface="+mn-lt"/>
                <a:ea typeface="+mn-ea"/>
                <a:cs typeface="+mn-cs"/>
              </a:rPr>
              <a:t>Eating healthy is easier than you think. Most people eat a rotation of about six different meals a month. We are all creatures of habit. Eating healthier can be as simple as replacing six meals a month with healthier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17</a:t>
            </a:fld>
            <a:endParaRPr lang="en-US"/>
          </a:p>
        </p:txBody>
      </p:sp>
    </p:spTree>
    <p:extLst>
      <p:ext uri="{BB962C8B-B14F-4D97-AF65-F5344CB8AC3E}">
        <p14:creationId xmlns:p14="http://schemas.microsoft.com/office/powerpoint/2010/main" val="25174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be thinking, but I don’t have the time to prepare healthy meals. Going through the drive-thru is so much easier. Again, I want us to start thinking about our health as an investment in you and your family. Bureau of Labor Statistics reports the average person spends 2 hours and 45 minutes watching TV, daily. What if we cut that back and spent 45 minutes a day preparing healthy meals? The time is there; we just need to reprioritize.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18</a:t>
            </a:fld>
            <a:endParaRPr lang="en-US"/>
          </a:p>
        </p:txBody>
      </p:sp>
    </p:spTree>
    <p:extLst>
      <p:ext uri="{BB962C8B-B14F-4D97-AF65-F5344CB8AC3E}">
        <p14:creationId xmlns:p14="http://schemas.microsoft.com/office/powerpoint/2010/main" val="59343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basic nutrition guidelines to follow; 1. Eat a large nutritious breakfast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7886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Health is your Wealth</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years ago, a gentleman by the name of Terry Moreland bid for and purchased the Victor Valley Medium Community Correctional Facility, a private-owned prison in California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13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Eat 75% of your calories in the first two meals.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6238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Have a light meal for dinner. </a:t>
            </a: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78095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 Drink plenty of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3275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 Consume ten servings of fruits and vegetables each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375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 Eat a handful of nuts each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599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 Eliminate snacks. 20% of the calories come from snacking.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3340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 Chose whole grains—wheat bread, whole grains, brown rice, wheat pasta,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44581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 Avoid sugar-filled beverages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55244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10. Eat more legumes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1446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11. Learn to read food labels. </a:t>
            </a:r>
            <a:r>
              <a:rPr lang="en-US" sz="1200" kern="1200" dirty="0">
                <a:solidFill>
                  <a:schemeClr val="tx1"/>
                </a:solidFill>
                <a:effectLst/>
                <a:latin typeface="+mn-lt"/>
                <a:ea typeface="+mn-ea"/>
                <a:cs typeface="+mn-cs"/>
              </a:rPr>
              <a:t>It takes an average of 3-14 days of a healthier diet to be noticeable. Improvement will continue and peak at about 3-6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9284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Mr. Moreland gave his 500 inmates the option of a program (called “New Start”) that put them on a high-nutrient plant-based diet combined with Bible study, occupational training, and anger management. Some of the prisoners thought that it was punishment enough to be in prison, and being put on a plant-based diet was cruel and unusual punishment.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386091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French philosopher Denis Diderot wrote that </a:t>
            </a:r>
            <a:r>
              <a:rPr lang="en-US" sz="1200" b="1" kern="1200" dirty="0">
                <a:solidFill>
                  <a:schemeClr val="tx1"/>
                </a:solidFill>
                <a:effectLst/>
                <a:latin typeface="+mn-lt"/>
                <a:ea typeface="+mn-ea"/>
                <a:cs typeface="+mn-cs"/>
              </a:rPr>
              <a:t>“doctors are always working to preserve our health and cooks to destroy it, but the latter is often more successful.”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30</a:t>
            </a:fld>
            <a:endParaRPr lang="en-US"/>
          </a:p>
        </p:txBody>
      </p:sp>
    </p:spTree>
    <p:extLst>
      <p:ext uri="{BB962C8B-B14F-4D97-AF65-F5344CB8AC3E}">
        <p14:creationId xmlns:p14="http://schemas.microsoft.com/office/powerpoint/2010/main" val="364415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 – Exercise. </a:t>
            </a:r>
            <a:r>
              <a:rPr lang="en-US" sz="1200" kern="1200" dirty="0">
                <a:solidFill>
                  <a:schemeClr val="tx1"/>
                </a:solidFill>
                <a:effectLst/>
                <a:latin typeface="+mn-lt"/>
                <a:ea typeface="+mn-ea"/>
                <a:cs typeface="+mn-cs"/>
              </a:rPr>
              <a:t>Calculations have shown that for every 1 minute of exercise, you get 2 minutes of longevity. Physical fitness is the most significant predictor for longevity. By taking care of your body now, it will pay huge dividends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31</a:t>
            </a:fld>
            <a:endParaRPr lang="en-US"/>
          </a:p>
        </p:txBody>
      </p:sp>
    </p:spTree>
    <p:extLst>
      <p:ext uri="{BB962C8B-B14F-4D97-AF65-F5344CB8AC3E}">
        <p14:creationId xmlns:p14="http://schemas.microsoft.com/office/powerpoint/2010/main" val="1660310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CDC reports that only 23% of Americans get light to moderate exercise. Regular exercise lowers our risk of many diseases</a:t>
            </a:r>
            <a:r>
              <a:rPr lang="en-US" sz="1200" kern="1200" dirty="0">
                <a:solidFill>
                  <a:schemeClr val="tx1"/>
                </a:solidFill>
                <a:effectLst/>
                <a:latin typeface="+mn-lt"/>
                <a:ea typeface="+mn-ea"/>
                <a:cs typeface="+mn-cs"/>
              </a:rPr>
              <a:t>, such 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81510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Obesity,</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Heart Disease,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High Blood Pressure,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Stroke,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Diabetes,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Osteoporosis,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Cancer,</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Anxiety and Depression</a:t>
            </a:r>
          </a:p>
          <a:p>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t>33</a:t>
            </a:fld>
            <a:endParaRPr lang="en-US"/>
          </a:p>
        </p:txBody>
      </p:sp>
    </p:spTree>
    <p:extLst>
      <p:ext uri="{BB962C8B-B14F-4D97-AF65-F5344CB8AC3E}">
        <p14:creationId xmlns:p14="http://schemas.microsoft.com/office/powerpoint/2010/main" val="2996757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Stanford School of Medicine tracked 500 older runners for more than 20 years. The study revealed that after 19 years, the runner’s initial disability was 16 years later than the nonrunners. Not only did the running delay any disability by 16 years, but they lived longer, had better health, less disease, and greater memory.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34</a:t>
            </a:fld>
            <a:endParaRPr lang="en-US"/>
          </a:p>
        </p:txBody>
      </p:sp>
    </p:spTree>
    <p:extLst>
      <p:ext uri="{BB962C8B-B14F-4D97-AF65-F5344CB8AC3E}">
        <p14:creationId xmlns:p14="http://schemas.microsoft.com/office/powerpoint/2010/main" val="3591140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may think they don’t have enough time to exercise. Remember the Bureau of Labor Statistics report that the average person spends 2 hours and 45 minutes watching TV?  The CDC reports the average adult only spends 17 minutes exercising. Let’s spend more time away from the TV and more time exercising.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35</a:t>
            </a:fld>
            <a:endParaRPr lang="en-US"/>
          </a:p>
        </p:txBody>
      </p:sp>
    </p:spTree>
    <p:extLst>
      <p:ext uri="{BB962C8B-B14F-4D97-AF65-F5344CB8AC3E}">
        <p14:creationId xmlns:p14="http://schemas.microsoft.com/office/powerpoint/2010/main" val="1188036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Here’s how you can burn 150 Calories with Moderate Exercise: </a:t>
            </a:r>
            <a:r>
              <a:rPr lang="en-US" sz="1200" b="1" dirty="0">
                <a:latin typeface="+mn-lt"/>
              </a:rPr>
              <a:t>Volleyball – 45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36</a:t>
            </a:fld>
            <a:endParaRPr lang="en-US"/>
          </a:p>
        </p:txBody>
      </p:sp>
    </p:spTree>
    <p:extLst>
      <p:ext uri="{BB962C8B-B14F-4D97-AF65-F5344CB8AC3E}">
        <p14:creationId xmlns:p14="http://schemas.microsoft.com/office/powerpoint/2010/main" val="2636349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Here’s how you can burn 150 Calories with Moderate Exercise: </a:t>
            </a:r>
            <a:r>
              <a:rPr lang="en-US" sz="1200" b="1" kern="1200" dirty="0">
                <a:solidFill>
                  <a:schemeClr val="tx1"/>
                </a:solidFill>
                <a:effectLst/>
                <a:latin typeface="+mn-lt"/>
                <a:ea typeface="+mn-ea"/>
                <a:cs typeface="+mn-cs"/>
              </a:rPr>
              <a:t>Brisk Walking –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18054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Here’s how you can burn 150 Calories with Moderate Exercise: </a:t>
            </a:r>
            <a:r>
              <a:rPr lang="en-US" sz="1200" b="1" kern="1200" dirty="0">
                <a:solidFill>
                  <a:schemeClr val="tx1"/>
                </a:solidFill>
                <a:effectLst/>
                <a:latin typeface="+mn-lt"/>
                <a:ea typeface="+mn-ea"/>
                <a:cs typeface="+mn-cs"/>
              </a:rPr>
              <a:t>Raking leaves or active gardening –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21443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Here’s how you can burn 150 Calories with Moderate Exercise: </a:t>
            </a:r>
            <a:r>
              <a:rPr lang="en-US" sz="1200" b="1" kern="1200" dirty="0">
                <a:solidFill>
                  <a:schemeClr val="tx1"/>
                </a:solidFill>
                <a:effectLst/>
                <a:latin typeface="+mn-lt"/>
                <a:ea typeface="+mn-ea"/>
                <a:cs typeface="+mn-cs"/>
              </a:rPr>
              <a:t>Swimming laps – 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2345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 of the 500 prisoners, 15% chose to continue with the standard American prison diet, while 85% decided to eat the plant-based diet. The recidivism rate for the inmates that chose the plant-based diet dropped during the seven years of the program from 50% to 2%. Sadly, Moreland’s program came to an end because of a trivial contract dispute with the State of California. But the example was set and showed us what might be possible.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2834028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Here’s how you can burn 150 Calories with Moderate Exercise: </a:t>
            </a:r>
            <a:r>
              <a:rPr lang="en-US" sz="1200" b="1" kern="1200" dirty="0">
                <a:solidFill>
                  <a:schemeClr val="tx1"/>
                </a:solidFill>
                <a:effectLst/>
                <a:latin typeface="+mn-lt"/>
                <a:ea typeface="+mn-ea"/>
                <a:cs typeface="+mn-cs"/>
              </a:rPr>
              <a:t>Playing basketball – 15-20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40543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Here’s how you can burn 150 Calories with Moderate Exercise: </a:t>
            </a:r>
            <a:r>
              <a:rPr lang="en-US" sz="1200" b="1" kern="1200" dirty="0">
                <a:solidFill>
                  <a:schemeClr val="tx1"/>
                </a:solidFill>
                <a:effectLst/>
                <a:latin typeface="+mn-lt"/>
                <a:ea typeface="+mn-ea"/>
                <a:cs typeface="+mn-cs"/>
              </a:rPr>
              <a:t>Running (1.5 miles) – 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99441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Exercise not only helps you physically, but it will help you achieve mental peak performance. Another study involving humans with Major Depressive Disorder in a 16-week treatment program found that exercise was just as effective in reducing depression as antidepressants. On average, it takes about one week of daily exercise before depressive symptoms begin to improve in most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42</a:t>
            </a:fld>
            <a:endParaRPr lang="en-US"/>
          </a:p>
        </p:txBody>
      </p:sp>
    </p:spTree>
    <p:extLst>
      <p:ext uri="{BB962C8B-B14F-4D97-AF65-F5344CB8AC3E}">
        <p14:creationId xmlns:p14="http://schemas.microsoft.com/office/powerpoint/2010/main" val="2300527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 Water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Water is a key ingredient used by virtually every area of our bodies. Your body is 75% water, and your brain is 85% water. Water is virtually free, and there are no side effects. When taken in the correct amount, water can cure or reduce the incidence of many of today’s diseases.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2662712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Kidney stones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289356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Gallbladder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884935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Constipation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12024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Urinary Tract Infections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732095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High blood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829005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diseases include </a:t>
            </a:r>
            <a:r>
              <a:rPr lang="en-US" sz="1200" b="1" kern="1200" dirty="0">
                <a:solidFill>
                  <a:schemeClr val="tx1"/>
                </a:solidFill>
                <a:effectLst/>
                <a:latin typeface="+mn-lt"/>
                <a:ea typeface="+mn-ea"/>
                <a:cs typeface="+mn-cs"/>
              </a:rPr>
              <a:t>Glaucoma. </a:t>
            </a:r>
            <a:r>
              <a:rPr lang="en-US" sz="1200" kern="1200" dirty="0">
                <a:solidFill>
                  <a:schemeClr val="tx1"/>
                </a:solidFill>
                <a:effectLst/>
                <a:latin typeface="+mn-lt"/>
                <a:ea typeface="+mn-ea"/>
                <a:cs typeface="+mn-cs"/>
              </a:rPr>
              <a:t>A study done in the American Journal of Epidemiology revealed that those who drank 5+ cups of water a day had significantly less death from coronary heart disease compared to those that drank two glasses of water a day. Think about that; drinking 5+ cups of water a day will cut the risk of coronary heart disease in half. </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2412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past couple of decades, a lot of research has been done on nutrition and its relationship with mental peak performance. Diet and lifestyle are essential factors in achieving peak mental performance. During our LIFE Seminar, we have spent time looking into the importance of mental health, parenting, healthy relationships, finance, making smart choices, etc.  Let me ask you a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3603224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much water should you drink a day? Here is a simple formula. T</a:t>
            </a:r>
            <a:r>
              <a:rPr lang="en-US" sz="1200" b="1" kern="1200" dirty="0">
                <a:solidFill>
                  <a:schemeClr val="tx1"/>
                </a:solidFill>
                <a:effectLst/>
                <a:latin typeface="+mn-lt"/>
                <a:ea typeface="+mn-ea"/>
                <a:cs typeface="+mn-cs"/>
              </a:rPr>
              <a:t>ake your body weight and divide it in half. That number you get is the amount of water in ounces that you should consume every day.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50</a:t>
            </a:fld>
            <a:endParaRPr lang="en-US"/>
          </a:p>
        </p:txBody>
      </p:sp>
    </p:spTree>
    <p:extLst>
      <p:ext uri="{BB962C8B-B14F-4D97-AF65-F5344CB8AC3E}">
        <p14:creationId xmlns:p14="http://schemas.microsoft.com/office/powerpoint/2010/main" val="893733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 – Sunlight</a:t>
            </a:r>
            <a:r>
              <a:rPr lang="en-US" sz="1200" kern="1200" dirty="0">
                <a:solidFill>
                  <a:schemeClr val="tx1"/>
                </a:solidFill>
                <a:effectLst/>
                <a:latin typeface="+mn-lt"/>
                <a:ea typeface="+mn-ea"/>
                <a:cs typeface="+mn-cs"/>
              </a:rPr>
              <a:t>. In the Pacific Northwest, we are used to seeing grey skies. You know you are from the Pacific Northwest when “The mountain is out today," isn't a strange statement. Plus, you rarely wash your car because it's just going to get washed by the rain tomorrow.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51</a:t>
            </a:fld>
            <a:endParaRPr lang="en-US"/>
          </a:p>
        </p:txBody>
      </p:sp>
    </p:spTree>
    <p:extLst>
      <p:ext uri="{BB962C8B-B14F-4D97-AF65-F5344CB8AC3E}">
        <p14:creationId xmlns:p14="http://schemas.microsoft.com/office/powerpoint/2010/main" val="2617084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our grey skies and shortened days, it can be a challenge to get enough vitamin D in the winter months. This can cause some to experience seasonal affective disorder or SAD. This disorder comes at the same time every year and can cause you to feel sad or moody. A daily vitamin D supplement can help.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3556394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best supplementation remains a good sunbath.  Exposure to sunlight helps increase the brain’s release of a hormone called serotonin. Serotonin is associated with boosting one’s mood. </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addition to the joy of feeling the warm sun on our back, the sun is important because it provides us with vitamin D. Vitamin D is an excellent antioxidant.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53</a:t>
            </a:fld>
            <a:endParaRPr lang="en-US"/>
          </a:p>
        </p:txBody>
      </p:sp>
    </p:spTree>
    <p:extLst>
      <p:ext uri="{BB962C8B-B14F-4D97-AF65-F5344CB8AC3E}">
        <p14:creationId xmlns:p14="http://schemas.microsoft.com/office/powerpoint/2010/main" val="212334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Researchers at the University of Washington found that moderate amounts of sunlight can be beneficial in cancer prevention. Those in northern states that received less sunshine had colon cancer rates 50-80 percent higher than those in southern states that received more sunshine.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54</a:t>
            </a:fld>
            <a:endParaRPr lang="en-US"/>
          </a:p>
        </p:txBody>
      </p:sp>
    </p:spTree>
    <p:extLst>
      <p:ext uri="{BB962C8B-B14F-4D97-AF65-F5344CB8AC3E}">
        <p14:creationId xmlns:p14="http://schemas.microsoft.com/office/powerpoint/2010/main" val="392135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 Temperance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55</a:t>
            </a:fld>
            <a:endParaRPr lang="en-US"/>
          </a:p>
        </p:txBody>
      </p:sp>
    </p:spTree>
    <p:extLst>
      <p:ext uri="{BB962C8B-B14F-4D97-AF65-F5344CB8AC3E}">
        <p14:creationId xmlns:p14="http://schemas.microsoft.com/office/powerpoint/2010/main" val="4200114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poet Henry Longfellow said, “</a:t>
            </a:r>
            <a:r>
              <a:rPr lang="en-US" sz="1200" b="1" kern="1200" dirty="0">
                <a:solidFill>
                  <a:schemeClr val="tx1"/>
                </a:solidFill>
                <a:effectLst/>
                <a:latin typeface="+mn-lt"/>
                <a:ea typeface="+mn-ea"/>
                <a:cs typeface="+mn-cs"/>
              </a:rPr>
              <a:t>Joy, temperance, and repose, slam the door on the doctor’s nose.” </a:t>
            </a:r>
            <a:r>
              <a:rPr lang="en-US" sz="1200" kern="1200" dirty="0">
                <a:solidFill>
                  <a:schemeClr val="tx1"/>
                </a:solidFill>
                <a:effectLst/>
                <a:latin typeface="+mn-lt"/>
                <a:ea typeface="+mn-ea"/>
                <a:cs typeface="+mn-cs"/>
              </a:rPr>
              <a:t>Too much of anything is bad. Take sunlight, for example. It only takes a few minutes of full exposure to get your vitamin D. Too much time in the sun, and you get sunburned, which can lead to cancer. Temperance is about practicing moderation. When we feel like our lives are out of control, temperance can help us regain direction.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705784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do we practice temperance in our own lives?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challenging place to practice temperance is in our diets. For example, I love baked goods. The Donut House in Anacortes is my absolute favorite. On special occasions, I will take my kids there to enjoy some baked goods. While I am there, I remind myself to practice temperance, and one donut is enough.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57</a:t>
            </a:fld>
            <a:endParaRPr lang="en-US"/>
          </a:p>
        </p:txBody>
      </p:sp>
    </p:spTree>
    <p:extLst>
      <p:ext uri="{BB962C8B-B14F-4D97-AF65-F5344CB8AC3E}">
        <p14:creationId xmlns:p14="http://schemas.microsoft.com/office/powerpoint/2010/main" val="1107749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area to practice temperance is with our reliance on technology. I can recall eating dinner at a family restaurant where I witnessed another family sitting around their table, and they were each glued to their cell phones. It’s healthy for families to engage in real conversation and not stare at a small screen. I thought, what if each of them put their cell phones in the middle of the table and the first person to grab their phone paid for the meal. Remember, temperance is about practicing balance and control in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58</a:t>
            </a:fld>
            <a:endParaRPr lang="en-US"/>
          </a:p>
        </p:txBody>
      </p:sp>
    </p:spTree>
    <p:extLst>
      <p:ext uri="{BB962C8B-B14F-4D97-AF65-F5344CB8AC3E}">
        <p14:creationId xmlns:p14="http://schemas.microsoft.com/office/powerpoint/2010/main" val="14526383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 Air.</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long can you go without breathing? The world record was set in 2012 by German </a:t>
            </a:r>
            <a:r>
              <a:rPr lang="en-US" sz="1200" kern="1200" dirty="0" err="1">
                <a:solidFill>
                  <a:schemeClr val="tx1"/>
                </a:solidFill>
                <a:effectLst/>
                <a:latin typeface="+mn-lt"/>
                <a:ea typeface="+mn-ea"/>
                <a:cs typeface="+mn-cs"/>
              </a:rPr>
              <a:t>freediver</a:t>
            </a:r>
            <a:r>
              <a:rPr lang="en-US" sz="1200" kern="1200" dirty="0">
                <a:solidFill>
                  <a:schemeClr val="tx1"/>
                </a:solidFill>
                <a:effectLst/>
                <a:latin typeface="+mn-lt"/>
                <a:ea typeface="+mn-ea"/>
                <a:cs typeface="+mn-cs"/>
              </a:rPr>
              <a:t> Tom </a:t>
            </a:r>
            <a:r>
              <a:rPr lang="en-US" sz="1200" kern="1200" dirty="0" err="1">
                <a:solidFill>
                  <a:schemeClr val="tx1"/>
                </a:solidFill>
                <a:effectLst/>
                <a:latin typeface="+mn-lt"/>
                <a:ea typeface="+mn-ea"/>
                <a:cs typeface="+mn-cs"/>
              </a:rPr>
              <a:t>Sietas</a:t>
            </a:r>
            <a:r>
              <a:rPr lang="en-US" sz="1200" kern="1200" dirty="0">
                <a:solidFill>
                  <a:schemeClr val="tx1"/>
                </a:solidFill>
                <a:effectLst/>
                <a:latin typeface="+mn-lt"/>
                <a:ea typeface="+mn-ea"/>
                <a:cs typeface="+mn-cs"/>
              </a:rPr>
              <a:t>. He held his breath underwater for 22 minutes and 22 seconds. For most people, we would die after a few minutes without</a:t>
            </a:r>
            <a:r>
              <a:rPr lang="en-US" sz="1200" kern="1200" baseline="0" dirty="0">
                <a:solidFill>
                  <a:schemeClr val="tx1"/>
                </a:solidFill>
                <a:effectLst/>
                <a:latin typeface="+mn-lt"/>
                <a:ea typeface="+mn-ea"/>
                <a:cs typeface="+mn-cs"/>
              </a:rPr>
              <a:t> air. </a:t>
            </a:r>
            <a:r>
              <a:rPr lang="en-US" sz="1200" kern="1200" dirty="0">
                <a:solidFill>
                  <a:schemeClr val="tx1"/>
                </a:solidFill>
                <a:effectLst/>
                <a:latin typeface="+mn-lt"/>
                <a:ea typeface="+mn-ea"/>
                <a:cs typeface="+mn-cs"/>
              </a:rPr>
              <a:t>Air is approximately 21% oxygen and 79% nitrogen.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59</a:t>
            </a:fld>
            <a:endParaRPr lang="en-US"/>
          </a:p>
        </p:txBody>
      </p:sp>
    </p:spTree>
    <p:extLst>
      <p:ext uri="{BB962C8B-B14F-4D97-AF65-F5344CB8AC3E}">
        <p14:creationId xmlns:p14="http://schemas.microsoft.com/office/powerpoint/2010/main" val="110631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 it worth working on these important areas of your life but then not have the physical and mental health to be able to enjoy your life? I want to encourage you to begin to think that </a:t>
            </a:r>
            <a:r>
              <a:rPr lang="en-US" sz="1200" b="1" kern="1200" dirty="0">
                <a:solidFill>
                  <a:schemeClr val="tx1"/>
                </a:solidFill>
                <a:effectLst/>
                <a:latin typeface="+mn-lt"/>
                <a:ea typeface="+mn-ea"/>
                <a:cs typeface="+mn-cs"/>
              </a:rPr>
              <a:t>taking care of your physical and mental health is an investment in you. </a:t>
            </a:r>
            <a:r>
              <a:rPr lang="en-US" sz="1200" kern="1200" dirty="0">
                <a:solidFill>
                  <a:schemeClr val="tx1"/>
                </a:solidFill>
                <a:effectLst/>
                <a:latin typeface="+mn-lt"/>
                <a:ea typeface="+mn-ea"/>
                <a:cs typeface="+mn-cs"/>
              </a:rPr>
              <a:t>The greatest wealth that you have is your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015604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optimum air to breathe is oxygen-rich, negatively charged air. A charged atom is called an ion. An ion can be either negatively or positively charged.  These negatively charged ions are often referred to as happy ions because they lead to better moods, more energy, and a sense of well-being. Have you ever noticed that after a hike in the outdoors or spending time by a lake can help you to feel refreshed? This is because negative ions tend to congregate in the outdoors.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60</a:t>
            </a:fld>
            <a:endParaRPr lang="en-US"/>
          </a:p>
        </p:txBody>
      </p:sp>
    </p:spTree>
    <p:extLst>
      <p:ext uri="{BB962C8B-B14F-4D97-AF65-F5344CB8AC3E}">
        <p14:creationId xmlns:p14="http://schemas.microsoft.com/office/powerpoint/2010/main" val="137749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polluted cities, crowded areas and in confined spaces such as offices, industrial areas, schools, and cars, you will find the highest concentration of unhealthy positive ions.</a:t>
            </a:r>
          </a:p>
          <a:p>
            <a:r>
              <a:rPr lang="en-US" sz="1200" kern="1200" dirty="0">
                <a:solidFill>
                  <a:schemeClr val="tx1"/>
                </a:solidFill>
                <a:effectLst/>
                <a:latin typeface="+mn-lt"/>
                <a:ea typeface="+mn-ea"/>
                <a:cs typeface="+mn-cs"/>
              </a:rPr>
              <a:t>Studies show that people who breath oxygen with a high negative ion concentration are less likely to be depressed, sleep better, and have more energy. High positive ion concentration can lead to higher levels of anxiety, higher levels of depression.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101485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do we get a higher amount of negative ions? </a:t>
            </a:r>
            <a:r>
              <a:rPr lang="en-US" sz="1200" b="1" kern="1200" dirty="0">
                <a:solidFill>
                  <a:schemeClr val="tx1"/>
                </a:solidFill>
                <a:effectLst/>
                <a:latin typeface="+mn-lt"/>
                <a:ea typeface="+mn-ea"/>
                <a:cs typeface="+mn-cs"/>
              </a:rPr>
              <a:t>Go to a place where there are higher concentrations of negative ions. An example would be the forest or the beach.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62</a:t>
            </a:fld>
            <a:endParaRPr lang="en-US"/>
          </a:p>
        </p:txBody>
      </p:sp>
    </p:spTree>
    <p:extLst>
      <p:ext uri="{BB962C8B-B14F-4D97-AF65-F5344CB8AC3E}">
        <p14:creationId xmlns:p14="http://schemas.microsoft.com/office/powerpoint/2010/main" val="2586224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Intentionally take 3-5 deep breaths of clean air.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671497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Weather permitting, open a window in your home. At night keep a bedroom window open to allow those happy ions into your room.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130920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When at work, step outside every hour for a breather.</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0110963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On the weekend, spend time out in nature.</a:t>
            </a:r>
            <a:r>
              <a:rPr lang="en-US" sz="1200" b="1" kern="1200" baseline="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28855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 – Rest.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What’s the longest that you have gone without sleep? The world record is 11 days and 25 minutes. What would happen to your body if you decided to stop sleeping? In tests done on lab rats, it was shown that rats would die quicker from sleep deprivation than starvation.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67</a:t>
            </a:fld>
            <a:endParaRPr lang="en-US"/>
          </a:p>
        </p:txBody>
      </p:sp>
    </p:spTree>
    <p:extLst>
      <p:ext uri="{BB962C8B-B14F-4D97-AF65-F5344CB8AC3E}">
        <p14:creationId xmlns:p14="http://schemas.microsoft.com/office/powerpoint/2010/main" val="641254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show that if you are not getting enough sleep at night, your immune system will suffer. Quality sleep is necessary for a robust immune system. </a:t>
            </a:r>
            <a:r>
              <a:rPr lang="en-US" sz="1200" b="1" kern="1200" dirty="0">
                <a:solidFill>
                  <a:schemeClr val="tx1"/>
                </a:solidFill>
                <a:effectLst/>
                <a:latin typeface="+mn-lt"/>
                <a:ea typeface="+mn-ea"/>
                <a:cs typeface="+mn-cs"/>
              </a:rPr>
              <a:t>Without adequate sleep, you are 3x more likely to become sick. </a:t>
            </a:r>
            <a:r>
              <a:rPr lang="en-US" sz="1200" kern="1200" dirty="0">
                <a:solidFill>
                  <a:schemeClr val="tx1"/>
                </a:solidFill>
                <a:effectLst/>
                <a:latin typeface="+mn-lt"/>
                <a:ea typeface="+mn-ea"/>
                <a:cs typeface="+mn-cs"/>
              </a:rPr>
              <a:t>Those who lack proper sleep tend to eat more, as well as live shorter lives. Sleep deprivation is also a significant factor in poor decision making and decreased mood.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68</a:t>
            </a:fld>
            <a:endParaRPr lang="en-US"/>
          </a:p>
        </p:txBody>
      </p:sp>
    </p:spTree>
    <p:extLst>
      <p:ext uri="{BB962C8B-B14F-4D97-AF65-F5344CB8AC3E}">
        <p14:creationId xmlns:p14="http://schemas.microsoft.com/office/powerpoint/2010/main" val="204102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want to have physical and mental peak performance, you need to make sure that you are getting adequate sleep.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how much sleep do we need? </a:t>
            </a:r>
          </a:p>
        </p:txBody>
      </p:sp>
      <p:sp>
        <p:nvSpPr>
          <p:cNvPr id="4" name="Slide Number Placeholder 3"/>
          <p:cNvSpPr>
            <a:spLocks noGrp="1"/>
          </p:cNvSpPr>
          <p:nvPr>
            <p:ph type="sldNum" sz="quarter" idx="10"/>
          </p:nvPr>
        </p:nvSpPr>
        <p:spPr/>
        <p:txBody>
          <a:bodyPr/>
          <a:lstStyle/>
          <a:p>
            <a:fld id="{2FA0B6F9-62A6-4BEC-A50C-F963E7BD5206}" type="slidenum">
              <a:rPr lang="en-US" smtClean="0"/>
              <a:t>69</a:t>
            </a:fld>
            <a:endParaRPr lang="en-US"/>
          </a:p>
        </p:txBody>
      </p:sp>
    </p:spTree>
    <p:extLst>
      <p:ext uri="{BB962C8B-B14F-4D97-AF65-F5344CB8AC3E}">
        <p14:creationId xmlns:p14="http://schemas.microsoft.com/office/powerpoint/2010/main" val="275733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good is it to succeed, have strong, healthy relationships, retire at age 65, and be sick and diseased and die a few years later? </a:t>
            </a:r>
            <a:r>
              <a:rPr lang="en-US" sz="1200" kern="1200" dirty="0">
                <a:solidFill>
                  <a:schemeClr val="tx1"/>
                </a:solidFill>
                <a:effectLst/>
                <a:latin typeface="+mn-lt"/>
                <a:ea typeface="+mn-ea"/>
                <a:cs typeface="+mn-cs"/>
              </a:rPr>
              <a:t>Who wants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Physical fitness and longevity are essential ingredients to living a happy life. If you neglect your health, there is not enough money in this world to save you.</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290789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adults, when you get less than 7 hours of sleep, your rate of death in women goes up by 21% and in men by 26%.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473200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to get a better night's sleep? Here’s what the experts say: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71</a:t>
            </a:fld>
            <a:endParaRPr lang="en-US"/>
          </a:p>
        </p:txBody>
      </p:sp>
    </p:spTree>
    <p:extLst>
      <p:ext uri="{BB962C8B-B14F-4D97-AF65-F5344CB8AC3E}">
        <p14:creationId xmlns:p14="http://schemas.microsoft.com/office/powerpoint/2010/main" val="32838863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Turn off the lights. </a:t>
            </a:r>
            <a:r>
              <a:rPr lang="en-US" sz="1200" kern="1200" dirty="0">
                <a:solidFill>
                  <a:schemeClr val="tx1"/>
                </a:solidFill>
                <a:effectLst/>
                <a:latin typeface="+mn-lt"/>
                <a:ea typeface="+mn-ea"/>
                <a:cs typeface="+mn-cs"/>
              </a:rPr>
              <a:t>This helps your body begin to release melatonin. Exposure to light after dusk can reduce melatonin levels by up to 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6192033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Avoid electronic devices. </a:t>
            </a:r>
            <a:r>
              <a:rPr lang="en-US" sz="1200" kern="1200" dirty="0">
                <a:solidFill>
                  <a:schemeClr val="tx1"/>
                </a:solidFill>
                <a:effectLst/>
                <a:latin typeface="+mn-lt"/>
                <a:ea typeface="+mn-ea"/>
                <a:cs typeface="+mn-cs"/>
              </a:rPr>
              <a:t>Lying in bed with a tablet or cell phone hinders your body from wanting to fall asleep.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0971439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Stick to a schedule. </a:t>
            </a:r>
            <a:r>
              <a:rPr lang="en-US" sz="1200" kern="1200" dirty="0">
                <a:solidFill>
                  <a:schemeClr val="tx1"/>
                </a:solidFill>
                <a:effectLst/>
                <a:latin typeface="+mn-lt"/>
                <a:ea typeface="+mn-ea"/>
                <a:cs typeface="+mn-cs"/>
              </a:rPr>
              <a:t>The sleep that you get before midnight is much more beneficial that the sleep after midnight.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3134498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Relax and get comfortable</a:t>
            </a:r>
            <a:r>
              <a:rPr lang="en-US" sz="1200" kern="1200" dirty="0">
                <a:solidFill>
                  <a:schemeClr val="tx1"/>
                </a:solidFill>
                <a:effectLst/>
                <a:latin typeface="+mn-lt"/>
                <a:ea typeface="+mn-ea"/>
                <a:cs typeface="+mn-cs"/>
              </a:rPr>
              <a:t>. Developing a routine will help</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7783133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Get active. </a:t>
            </a:r>
            <a:r>
              <a:rPr lang="en-US" sz="1200" kern="1200" dirty="0">
                <a:solidFill>
                  <a:schemeClr val="tx1"/>
                </a:solidFill>
                <a:effectLst/>
                <a:latin typeface="+mn-lt"/>
                <a:ea typeface="+mn-ea"/>
                <a:cs typeface="+mn-cs"/>
              </a:rPr>
              <a:t>Daily exercise and physical activity helps promote better sleep.</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30245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Be grateful. </a:t>
            </a:r>
            <a:r>
              <a:rPr lang="en-US" sz="1200" kern="1200" dirty="0">
                <a:solidFill>
                  <a:schemeClr val="tx1"/>
                </a:solidFill>
                <a:effectLst/>
                <a:latin typeface="+mn-lt"/>
                <a:ea typeface="+mn-ea"/>
                <a:cs typeface="+mn-cs"/>
              </a:rPr>
              <a:t>Consider closing the day with a prayer and think about what you are thankful for.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394849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Benjamin Franklin is quoted as saying</a:t>
            </a:r>
            <a:r>
              <a:rPr lang="en-US" sz="1200" b="1" i="0" kern="1200" dirty="0">
                <a:solidFill>
                  <a:schemeClr val="tx1"/>
                </a:solidFill>
                <a:effectLst/>
                <a:latin typeface="+mn-lt"/>
                <a:ea typeface="+mn-ea"/>
                <a:cs typeface="+mn-cs"/>
              </a:rPr>
              <a:t>, “Early to bed, early to rise, makes a man healthy, wealthy, and wise.”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319588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 – Trust</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trust in a divine power play a role in your health? Dr. Newberg’s book How God Changes Your Brain shows that spiritual practices are good for our bodies. He goes on to explain that prayer and meditation play a role in strengthening the circuits in our brain, which makes us more socially alert, lowers anxiety, depression, and neurological stress.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79</a:t>
            </a:fld>
            <a:endParaRPr lang="en-US"/>
          </a:p>
        </p:txBody>
      </p:sp>
    </p:spTree>
    <p:extLst>
      <p:ext uri="{BB962C8B-B14F-4D97-AF65-F5344CB8AC3E}">
        <p14:creationId xmlns:p14="http://schemas.microsoft.com/office/powerpoint/2010/main" val="222410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Albert Schweitzer said, </a:t>
            </a:r>
            <a:r>
              <a:rPr lang="en-US" sz="1200" b="1" kern="1200" dirty="0">
                <a:solidFill>
                  <a:schemeClr val="tx1"/>
                </a:solidFill>
                <a:effectLst/>
                <a:latin typeface="+mn-lt"/>
                <a:ea typeface="+mn-ea"/>
                <a:cs typeface="+mn-cs"/>
              </a:rPr>
              <a:t>“Happiness is nothing more than good health and a bad memory.” </a:t>
            </a:r>
            <a:r>
              <a:rPr lang="en-US" sz="1200" kern="1200" dirty="0">
                <a:solidFill>
                  <a:schemeClr val="tx1"/>
                </a:solidFill>
                <a:effectLst/>
                <a:latin typeface="+mn-lt"/>
                <a:ea typeface="+mn-ea"/>
                <a:cs typeface="+mn-cs"/>
              </a:rPr>
              <a:t>What surprises many people is that the Bible has a lot to say about how to be healthy.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10557779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study titled Religious Involvement and U.S. Adult Mortality showed that those who never attend religious activates exhibited 2x the risk of death compared to those that attend religious activities more than once a week. This translates into a seven-year difference in life expectancy between those who never attend religious activities and those who attend religious activities more than once a week.  This may seem like a stretch in logic, but attending regular religious services is comparable to not smoking.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80</a:t>
            </a:fld>
            <a:endParaRPr lang="en-US"/>
          </a:p>
        </p:txBody>
      </p:sp>
    </p:spTree>
    <p:extLst>
      <p:ext uri="{BB962C8B-B14F-4D97-AF65-F5344CB8AC3E}">
        <p14:creationId xmlns:p14="http://schemas.microsoft.com/office/powerpoint/2010/main" val="31184430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study shows that regular church attendees are more likely to: </a:t>
            </a:r>
            <a:r>
              <a:rPr lang="en-US" sz="1200" b="1" dirty="0"/>
              <a:t>Stop smoking.</a:t>
            </a:r>
            <a:r>
              <a:rPr lang="en-US" sz="1200" b="1" baseline="0" dirty="0"/>
              <a:t> </a:t>
            </a:r>
            <a:r>
              <a:rPr lang="en-US" sz="1200" b="1" dirty="0"/>
              <a:t>Increase physical activity.</a:t>
            </a:r>
            <a:r>
              <a:rPr lang="en-US" sz="1200" b="1" baseline="0" dirty="0"/>
              <a:t> </a:t>
            </a:r>
            <a:r>
              <a:rPr lang="en-US" sz="1200" b="1" dirty="0"/>
              <a:t>Become more social.</a:t>
            </a:r>
            <a:r>
              <a:rPr lang="en-US" sz="1200" b="1" baseline="0" dirty="0"/>
              <a:t> </a:t>
            </a:r>
            <a:r>
              <a:rPr lang="en-US" sz="1200" b="1" dirty="0"/>
              <a:t>Stay married.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81</a:t>
            </a:fld>
            <a:endParaRPr lang="en-US"/>
          </a:p>
        </p:txBody>
      </p:sp>
    </p:spTree>
    <p:extLst>
      <p:ext uri="{BB962C8B-B14F-4D97-AF65-F5344CB8AC3E}">
        <p14:creationId xmlns:p14="http://schemas.microsoft.com/office/powerpoint/2010/main" val="14890826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reason for these health benefits is that organized religion provides a support system that helps improve overall health. We were created to be a part of a community. My suggestion? Consider joining one of our follow-up home groups (Great time to promote this).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82</a:t>
            </a:fld>
            <a:endParaRPr lang="en-US"/>
          </a:p>
        </p:txBody>
      </p:sp>
    </p:spTree>
    <p:extLst>
      <p:ext uri="{BB962C8B-B14F-4D97-AF65-F5344CB8AC3E}">
        <p14:creationId xmlns:p14="http://schemas.microsoft.com/office/powerpoint/2010/main" val="22934305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there are a lot of different diets, fads, and weight loss health gimmicks. In tonight’s presentation, we learned that there are simple things that we can do to improve our health. These health principles cannot be patented and sold to make anyone rich. They are basic, and most of them are free, and all they take is a commitment by you to make your physical and mental health a priority.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880747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Baseball icon Mickey Mantle once </a:t>
            </a:r>
            <a:r>
              <a:rPr lang="en-US" sz="1200" b="0" kern="1200" dirty="0">
                <a:solidFill>
                  <a:schemeClr val="tx1"/>
                </a:solidFill>
                <a:effectLst/>
                <a:latin typeface="+mn-lt"/>
                <a:ea typeface="+mn-ea"/>
                <a:cs typeface="+mn-cs"/>
              </a:rPr>
              <a:t>said </a:t>
            </a:r>
            <a:r>
              <a:rPr lang="en-US" sz="1200" b="1" kern="1200" dirty="0">
                <a:solidFill>
                  <a:schemeClr val="tx1"/>
                </a:solidFill>
                <a:effectLst/>
                <a:latin typeface="+mn-lt"/>
                <a:ea typeface="+mn-ea"/>
                <a:cs typeface="+mn-cs"/>
              </a:rPr>
              <a:t>“If I knew I was going to live this long, I’d have taken better care of myself.”</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84</a:t>
            </a:fld>
            <a:endParaRPr lang="en-US"/>
          </a:p>
        </p:txBody>
      </p:sp>
    </p:spTree>
    <p:extLst>
      <p:ext uri="{BB962C8B-B14F-4D97-AF65-F5344CB8AC3E}">
        <p14:creationId xmlns:p14="http://schemas.microsoft.com/office/powerpoint/2010/main" val="39366350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Friends, you are not alone, and together, we can start doing what is right.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Paul tells us in Philippines 4:13</a:t>
            </a:r>
            <a:r>
              <a:rPr lang="en-US" sz="1200" b="1" kern="1200" dirty="0">
                <a:solidFill>
                  <a:schemeClr val="tx1"/>
                </a:solidFill>
                <a:effectLst/>
                <a:latin typeface="+mn-lt"/>
                <a:ea typeface="+mn-ea"/>
                <a:cs typeface="+mn-cs"/>
              </a:rPr>
              <a:t>, “I can do all things through Christ who strengthens me.”</a:t>
            </a:r>
            <a:r>
              <a:rPr lang="en-US" sz="1200" kern="1200" dirty="0">
                <a:solidFill>
                  <a:schemeClr val="tx1"/>
                </a:solidFill>
                <a:effectLst/>
                <a:latin typeface="+mn-lt"/>
                <a:ea typeface="+mn-ea"/>
                <a:cs typeface="+mn-cs"/>
              </a:rPr>
              <a:t> NKJV</a:t>
            </a:r>
          </a:p>
          <a:p>
            <a:r>
              <a:rPr lang="en-US" sz="1200" kern="1200" dirty="0">
                <a:solidFill>
                  <a:schemeClr val="tx1"/>
                </a:solidFill>
                <a:effectLst/>
                <a:latin typeface="+mn-lt"/>
                <a:ea typeface="+mn-ea"/>
                <a:cs typeface="+mn-cs"/>
              </a:rPr>
              <a:t>Let’s go to God in prayer and ask Him to help us live healthier lives.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85</a:t>
            </a:fld>
            <a:endParaRPr lang="en-US"/>
          </a:p>
        </p:txBody>
      </p:sp>
    </p:spTree>
    <p:extLst>
      <p:ext uri="{BB962C8B-B14F-4D97-AF65-F5344CB8AC3E}">
        <p14:creationId xmlns:p14="http://schemas.microsoft.com/office/powerpoint/2010/main" val="10835949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86</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my favorite stories in the Bible is Daniel. Daniel chose no alcohol and ate a plant-based vegetarian diet. As a result of his life choices, Daniel was found 10x wiser than others in his day. Talk about a business edge! Wouldn’t you like to be 10x smarter than all of your coworkers?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397093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219201"/>
            <a:ext cx="121920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5791200" y="3200400"/>
            <a:ext cx="5892800" cy="25908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solidFill>
                  <a:schemeClr val="tx2"/>
                </a:solidFill>
              </a:defRPr>
            </a:lvl1pPr>
          </a:lstStyle>
          <a:p>
            <a:endParaRPr lang="en-US" altLang="en-US">
              <a:solidFill>
                <a:srgbClr val="FFFFFF"/>
              </a:solidFill>
            </a:endParaRPr>
          </a:p>
        </p:txBody>
      </p:sp>
      <p:sp>
        <p:nvSpPr>
          <p:cNvPr id="3077" name="Rectangle 5"/>
          <p:cNvSpPr>
            <a:spLocks noGrp="1" noChangeArrowheads="1"/>
          </p:cNvSpPr>
          <p:nvPr>
            <p:ph type="ftr" sz="quarter" idx="3"/>
          </p:nvPr>
        </p:nvSpPr>
        <p:spPr/>
        <p:txBody>
          <a:bodyPr/>
          <a:lstStyle>
            <a:lvl1pPr>
              <a:defRPr>
                <a:solidFill>
                  <a:schemeClr val="tx2"/>
                </a:solidFill>
              </a:defRPr>
            </a:lvl1pPr>
          </a:lstStyle>
          <a:p>
            <a:endParaRPr lang="en-US" altLang="en-US">
              <a:solidFill>
                <a:srgbClr val="FFFFFF"/>
              </a:solidFill>
            </a:endParaRPr>
          </a:p>
        </p:txBody>
      </p:sp>
      <p:sp>
        <p:nvSpPr>
          <p:cNvPr id="3078" name="Rectangle 6"/>
          <p:cNvSpPr>
            <a:spLocks noGrp="1" noChangeArrowheads="1"/>
          </p:cNvSpPr>
          <p:nvPr>
            <p:ph type="sldNum" sz="quarter" idx="4"/>
          </p:nvPr>
        </p:nvSpPr>
        <p:spPr/>
        <p:txBody>
          <a:bodyPr/>
          <a:lstStyle>
            <a:lvl1pPr>
              <a:defRPr>
                <a:solidFill>
                  <a:schemeClr val="tx2"/>
                </a:solidFill>
              </a:defRPr>
            </a:lvl1pPr>
          </a:lstStyle>
          <a:p>
            <a:fld id="{94BC5414-B484-4728-966E-250CBAA231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32739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FEAEEF-E6C0-46B2-9B49-89B23E9E4BD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84478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3149FD2-CAFC-48A7-A34A-FDFE226B705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5932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84800" y="1600201"/>
            <a:ext cx="2997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85200" y="1600201"/>
            <a:ext cx="2997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7AC4268-8AFD-43E2-B213-EF5339CBB6E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30471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890EE7-48C4-485A-AB44-29017C55A74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2285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377F0C3-B635-4A30-8CBE-019F90F9F68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398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5C8D49C-CB8C-4262-9545-C6A8F58ACE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6986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7DF2EA6-5F68-4E8D-9EFC-51813718A22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767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ECDF06B-5D5B-4FBD-9159-3FB5BCA284E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47909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CEBDCFD-FD69-467A-9139-3F34DD878A6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88430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F20FE43-AA36-48EA-9E12-E903AF014AA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7204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1/22/2022</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1/22/2022</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84800" y="1600201"/>
            <a:ext cx="619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26E2A71-F96D-4B18-B91C-734126944ADF}" type="slidenum">
              <a:rPr lang="en-US" altLang="en-US" smtClean="0">
                <a:solidFill>
                  <a:srgbClr val="FFFFFF"/>
                </a:solidFill>
              </a:rPr>
              <a:pPr eaLnBrk="1" hangingPunct="1"/>
              <a:t>‹#›</a:t>
            </a:fld>
            <a:endParaRPr lang="en-US" altLang="en-US">
              <a:solidFill>
                <a:srgbClr val="FFFFFF"/>
              </a:solidFill>
            </a:endParaRPr>
          </a:p>
        </p:txBody>
      </p:sp>
    </p:spTree>
    <p:extLst>
      <p:ext uri="{BB962C8B-B14F-4D97-AF65-F5344CB8AC3E}">
        <p14:creationId xmlns:p14="http://schemas.microsoft.com/office/powerpoint/2010/main" val="1808147744"/>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panose="020B0604020202020204" pitchFamily="34" charset="0"/>
        </a:defRPr>
      </a:lvl2pPr>
      <a:lvl3pPr algn="ctr" rtl="0" eaLnBrk="1" fontAlgn="base" hangingPunct="1">
        <a:spcBef>
          <a:spcPct val="0"/>
        </a:spcBef>
        <a:spcAft>
          <a:spcPct val="0"/>
        </a:spcAft>
        <a:defRPr sz="4400" b="1">
          <a:solidFill>
            <a:schemeClr val="tx1"/>
          </a:solidFill>
          <a:latin typeface="Arial" panose="020B0604020202020204" pitchFamily="34" charset="0"/>
        </a:defRPr>
      </a:lvl3pPr>
      <a:lvl4pPr algn="ctr" rtl="0" eaLnBrk="1" fontAlgn="base" hangingPunct="1">
        <a:spcBef>
          <a:spcPct val="0"/>
        </a:spcBef>
        <a:spcAft>
          <a:spcPct val="0"/>
        </a:spcAft>
        <a:defRPr sz="4400" b="1">
          <a:solidFill>
            <a:schemeClr val="tx1"/>
          </a:solidFill>
          <a:latin typeface="Arial" panose="020B0604020202020204" pitchFamily="34" charset="0"/>
        </a:defRPr>
      </a:lvl4pPr>
      <a:lvl5pPr algn="ctr" rtl="0" eaLnBrk="1" fontAlgn="base" hangingPunct="1">
        <a:spcBef>
          <a:spcPct val="0"/>
        </a:spcBef>
        <a:spcAft>
          <a:spcPct val="0"/>
        </a:spcAft>
        <a:defRPr sz="4400" b="1">
          <a:solidFill>
            <a:schemeClr val="tx1"/>
          </a:solidFill>
          <a:latin typeface="Arial" panose="020B0604020202020204" pitchFamily="34" charset="0"/>
        </a:defRPr>
      </a:lvl5pPr>
      <a:lvl6pPr marL="457200" algn="ctr" rtl="0" eaLnBrk="1" fontAlgn="base" hangingPunct="1">
        <a:spcBef>
          <a:spcPct val="0"/>
        </a:spcBef>
        <a:spcAft>
          <a:spcPct val="0"/>
        </a:spcAft>
        <a:defRPr sz="4400" b="1">
          <a:solidFill>
            <a:schemeClr val="tx1"/>
          </a:solidFill>
          <a:latin typeface="Arial" panose="020B0604020202020204" pitchFamily="34" charset="0"/>
        </a:defRPr>
      </a:lvl6pPr>
      <a:lvl7pPr marL="914400" algn="ctr" rtl="0" eaLnBrk="1" fontAlgn="base" hangingPunct="1">
        <a:spcBef>
          <a:spcPct val="0"/>
        </a:spcBef>
        <a:spcAft>
          <a:spcPct val="0"/>
        </a:spcAft>
        <a:defRPr sz="4400" b="1">
          <a:solidFill>
            <a:schemeClr val="tx1"/>
          </a:solidFill>
          <a:latin typeface="Arial" panose="020B0604020202020204" pitchFamily="34" charset="0"/>
        </a:defRPr>
      </a:lvl7pPr>
      <a:lvl8pPr marL="1371600" algn="ctr" rtl="0" eaLnBrk="1" fontAlgn="base" hangingPunct="1">
        <a:spcBef>
          <a:spcPct val="0"/>
        </a:spcBef>
        <a:spcAft>
          <a:spcPct val="0"/>
        </a:spcAft>
        <a:defRPr sz="4400" b="1">
          <a:solidFill>
            <a:schemeClr val="tx1"/>
          </a:solidFill>
          <a:latin typeface="Arial" panose="020B0604020202020204" pitchFamily="34" charset="0"/>
        </a:defRPr>
      </a:lvl8pPr>
      <a:lvl9pPr marL="1828800" algn="ctr" rtl="0" eaLnBrk="1" fontAlgn="base" hangingPunct="1">
        <a:spcBef>
          <a:spcPct val="0"/>
        </a:spcBef>
        <a:spcAft>
          <a:spcPct val="0"/>
        </a:spcAft>
        <a:defRPr sz="44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7010400" cy="1325563"/>
          </a:xfrm>
        </p:spPr>
        <p:txBody>
          <a:bodyPr>
            <a:noAutofit/>
          </a:bodyPr>
          <a:lstStyle/>
          <a:p>
            <a:pPr algn="ctr"/>
            <a:r>
              <a:rPr lang="en-US" sz="4800" b="1" dirty="0">
                <a:latin typeface="+mn-lt"/>
              </a:rPr>
              <a:t>The thief does not come except to steal, and to kill, and to destroy. I have come that they may have life, and that they may have </a:t>
            </a:r>
            <a:r>
              <a:rPr lang="en-US" sz="4800" b="1" i="1" dirty="0">
                <a:latin typeface="+mn-lt"/>
              </a:rPr>
              <a:t>it</a:t>
            </a:r>
            <a:r>
              <a:rPr lang="en-US" sz="4800" b="1" dirty="0">
                <a:latin typeface="+mn-lt"/>
              </a:rPr>
              <a:t> more abundantly.</a:t>
            </a:r>
            <a:br>
              <a:rPr lang="en-US" sz="4800" b="1" dirty="0">
                <a:latin typeface="+mn-lt"/>
              </a:rPr>
            </a:br>
            <a:r>
              <a:rPr lang="en-US" sz="4800" b="1" dirty="0">
                <a:latin typeface="+mn-lt"/>
              </a:rPr>
              <a:t> - John 10:10 NKJV</a:t>
            </a:r>
            <a:br>
              <a:rPr lang="en-US" dirty="0"/>
            </a:br>
            <a:endParaRPr lang="en-US" dirty="0"/>
          </a:p>
        </p:txBody>
      </p:sp>
      <p:pic>
        <p:nvPicPr>
          <p:cNvPr id="8194" name="Picture 2" descr="woman holding sliced watermel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88715"/>
            <a:ext cx="6553200" cy="1325563"/>
          </a:xfrm>
        </p:spPr>
        <p:txBody>
          <a:bodyPr>
            <a:noAutofit/>
          </a:bodyPr>
          <a:lstStyle/>
          <a:p>
            <a:pPr algn="ctr"/>
            <a:r>
              <a:rPr lang="en-US" sz="5400" b="1" dirty="0">
                <a:latin typeface="+mn-lt"/>
              </a:rPr>
              <a:t>Beloved, I pray that you may prosper in all things and be in health, just as your soul prospers. </a:t>
            </a:r>
            <a:br>
              <a:rPr lang="en-US" sz="5400" b="1" dirty="0">
                <a:latin typeface="+mn-lt"/>
              </a:rPr>
            </a:br>
            <a:r>
              <a:rPr lang="en-US" sz="5400" b="1" dirty="0">
                <a:latin typeface="+mn-lt"/>
              </a:rPr>
              <a:t>- 3 John 1:2 NKJV</a:t>
            </a:r>
            <a:br>
              <a:rPr lang="en-US" sz="5400" b="1" dirty="0">
                <a:latin typeface="+mn-lt"/>
              </a:rPr>
            </a:br>
            <a:endParaRPr lang="en-US" sz="5400" b="1" dirty="0">
              <a:latin typeface="+mn-lt"/>
            </a:endParaRPr>
          </a:p>
        </p:txBody>
      </p:sp>
      <p:pic>
        <p:nvPicPr>
          <p:cNvPr id="9218" name="Picture 2" descr="smiling man carrying child and pl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021"/>
            <a:ext cx="4495800" cy="69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2667000"/>
            <a:ext cx="7113280" cy="1325563"/>
          </a:xfrm>
        </p:spPr>
        <p:txBody>
          <a:bodyPr>
            <a:noAutofit/>
          </a:bodyPr>
          <a:lstStyle/>
          <a:p>
            <a:r>
              <a:rPr lang="en-US" sz="6600" b="1" dirty="0">
                <a:latin typeface="+mn-lt"/>
              </a:rPr>
              <a:t>“An ounce of prevention is worth a pound of cure.” </a:t>
            </a:r>
            <a:br>
              <a:rPr lang="en-US" sz="6600" b="1" dirty="0">
                <a:latin typeface="+mn-lt"/>
              </a:rPr>
            </a:br>
            <a:r>
              <a:rPr lang="en-US" sz="6600" b="1" dirty="0">
                <a:latin typeface="+mn-lt"/>
              </a:rPr>
              <a:t>- Benjamin Franklin </a:t>
            </a:r>
            <a:br>
              <a:rPr lang="en-US" sz="6600" b="1" dirty="0">
                <a:latin typeface="+mn-lt"/>
              </a:rPr>
            </a:br>
            <a:endParaRPr lang="en-US" sz="6600" b="1" dirty="0">
              <a:latin typeface="+mn-lt"/>
            </a:endParaRPr>
          </a:p>
        </p:txBody>
      </p:sp>
      <p:pic>
        <p:nvPicPr>
          <p:cNvPr id="10244" name="Picture 4" descr="man in blue polo shirt holding clear plastic conta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196" y="-32084"/>
            <a:ext cx="4729804" cy="712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2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103437"/>
            <a:ext cx="6934200" cy="1325563"/>
          </a:xfrm>
        </p:spPr>
        <p:txBody>
          <a:bodyPr>
            <a:noAutofit/>
          </a:bodyPr>
          <a:lstStyle/>
          <a:p>
            <a:r>
              <a:rPr lang="en-US" sz="11500" b="1" dirty="0">
                <a:latin typeface="+mn-lt"/>
              </a:rPr>
              <a:t>NEWSTART</a:t>
            </a:r>
          </a:p>
        </p:txBody>
      </p:sp>
      <p:pic>
        <p:nvPicPr>
          <p:cNvPr id="11266" name="Picture 2" descr="Running Field Photograp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1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09453"/>
            <a:ext cx="6858000" cy="1325563"/>
          </a:xfrm>
        </p:spPr>
        <p:txBody>
          <a:bodyPr>
            <a:noAutofit/>
          </a:bodyPr>
          <a:lstStyle/>
          <a:p>
            <a:r>
              <a:rPr lang="en-US" sz="9600" b="1" dirty="0">
                <a:latin typeface="+mn-lt"/>
              </a:rPr>
              <a:t>N – </a:t>
            </a:r>
            <a:r>
              <a:rPr lang="en-US" sz="9600" b="1" dirty="0">
                <a:solidFill>
                  <a:srgbClr val="0070C0"/>
                </a:solidFill>
                <a:latin typeface="+mn-lt"/>
              </a:rPr>
              <a:t>Nutrition</a:t>
            </a:r>
            <a:br>
              <a:rPr lang="en-US" sz="9600" b="1" dirty="0">
                <a:latin typeface="+mn-lt"/>
              </a:rPr>
            </a:br>
            <a:endParaRPr lang="en-US" sz="9600" b="1" dirty="0">
              <a:latin typeface="+mn-lt"/>
            </a:endParaRPr>
          </a:p>
        </p:txBody>
      </p:sp>
      <p:pic>
        <p:nvPicPr>
          <p:cNvPr id="12292" name="Picture 4" descr="person holding green ap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966" y="12032"/>
            <a:ext cx="4567023" cy="684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895600"/>
            <a:ext cx="6629400" cy="1325563"/>
          </a:xfrm>
        </p:spPr>
        <p:txBody>
          <a:bodyPr>
            <a:noAutofit/>
          </a:bodyPr>
          <a:lstStyle/>
          <a:p>
            <a:r>
              <a:rPr lang="en-US" sz="5400" b="1" dirty="0">
                <a:latin typeface="+mn-lt"/>
              </a:rPr>
              <a:t>The average caloric intake for moderately active adults is between 2,000 and 2,500 calories per day. </a:t>
            </a:r>
            <a:br>
              <a:rPr lang="en-US" sz="5400" b="1" dirty="0">
                <a:latin typeface="+mn-lt"/>
              </a:rPr>
            </a:br>
            <a:endParaRPr lang="en-US" sz="5400" b="1" dirty="0">
              <a:latin typeface="+mn-lt"/>
            </a:endParaRPr>
          </a:p>
        </p:txBody>
      </p:sp>
      <p:pic>
        <p:nvPicPr>
          <p:cNvPr id="13316" name="Picture 4" descr="close-up photo of vegetable sal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357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1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90800"/>
            <a:ext cx="7047213" cy="1325563"/>
          </a:xfrm>
        </p:spPr>
        <p:txBody>
          <a:bodyPr>
            <a:noAutofit/>
          </a:bodyPr>
          <a:lstStyle/>
          <a:p>
            <a:pPr algn="ctr"/>
            <a:r>
              <a:rPr lang="en-US" sz="6000" b="1" dirty="0">
                <a:latin typeface="+mn-lt"/>
              </a:rPr>
              <a:t>Late - 400 calories</a:t>
            </a:r>
            <a:br>
              <a:rPr lang="en-US" sz="6000" b="1" dirty="0">
                <a:latin typeface="+mn-lt"/>
              </a:rPr>
            </a:br>
            <a:r>
              <a:rPr lang="en-US" sz="6000" b="1" dirty="0">
                <a:latin typeface="+mn-lt"/>
              </a:rPr>
              <a:t>+</a:t>
            </a:r>
            <a:br>
              <a:rPr lang="en-US" sz="6000" b="1" dirty="0">
                <a:latin typeface="+mn-lt"/>
              </a:rPr>
            </a:br>
            <a:r>
              <a:rPr lang="en-US" sz="6000" b="1" dirty="0">
                <a:latin typeface="+mn-lt"/>
              </a:rPr>
              <a:t>Muffin - 400 calories</a:t>
            </a:r>
            <a:br>
              <a:rPr lang="en-US" sz="6000" b="1" dirty="0">
                <a:latin typeface="+mn-lt"/>
              </a:rPr>
            </a:br>
            <a:br>
              <a:rPr lang="en-US" sz="6000" b="1" dirty="0">
                <a:latin typeface="+mn-lt"/>
              </a:rPr>
            </a:br>
            <a:br>
              <a:rPr lang="en-US" sz="6000" b="1" dirty="0">
                <a:latin typeface="+mn-lt"/>
              </a:rPr>
            </a:br>
            <a:endParaRPr lang="en-US" sz="6000" b="1" dirty="0">
              <a:latin typeface="+mn-lt"/>
            </a:endParaRPr>
          </a:p>
        </p:txBody>
      </p:sp>
      <p:pic>
        <p:nvPicPr>
          <p:cNvPr id="15362" name="Picture 2" descr="muffin served on brown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213" y="0"/>
            <a:ext cx="5144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863" y="2895600"/>
            <a:ext cx="6934200" cy="1325563"/>
          </a:xfrm>
        </p:spPr>
        <p:txBody>
          <a:bodyPr>
            <a:noAutofit/>
          </a:bodyPr>
          <a:lstStyle/>
          <a:p>
            <a:r>
              <a:rPr lang="en-US" sz="6000" b="1" dirty="0">
                <a:latin typeface="+mn-lt"/>
              </a:rPr>
              <a:t>“Breakfast like a king; lunch like a prince; dinner like a pauper.”</a:t>
            </a:r>
            <a:br>
              <a:rPr lang="en-US" sz="6000" b="1" dirty="0">
                <a:latin typeface="+mn-lt"/>
              </a:rPr>
            </a:br>
            <a:endParaRPr lang="en-US" sz="6000" b="1" dirty="0">
              <a:latin typeface="+mn-lt"/>
            </a:endParaRPr>
          </a:p>
        </p:txBody>
      </p:sp>
      <p:pic>
        <p:nvPicPr>
          <p:cNvPr id="17410" name="Picture 2" descr="cooked fo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084"/>
            <a:ext cx="5029200" cy="696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7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Person Holding Sliced Vege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3139321"/>
          </a:xfrm>
          <a:prstGeom prst="rect">
            <a:avLst/>
          </a:prstGeom>
          <a:noFill/>
        </p:spPr>
        <p:txBody>
          <a:bodyPr wrap="square" rtlCol="0">
            <a:spAutoFit/>
          </a:bodyPr>
          <a:lstStyle/>
          <a:p>
            <a:r>
              <a:rPr lang="en-US" sz="6600" b="1" dirty="0">
                <a:latin typeface="+mn-lt"/>
              </a:rPr>
              <a:t>1. Eat a </a:t>
            </a:r>
            <a:r>
              <a:rPr lang="en-US" sz="6600" b="1" dirty="0">
                <a:solidFill>
                  <a:srgbClr val="0070C0"/>
                </a:solidFill>
                <a:latin typeface="+mn-lt"/>
              </a:rPr>
              <a:t>large</a:t>
            </a:r>
            <a:r>
              <a:rPr lang="en-US" sz="6600" b="1" dirty="0">
                <a:latin typeface="+mn-lt"/>
              </a:rPr>
              <a:t> nutritious breakfast.</a:t>
            </a:r>
          </a:p>
          <a:p>
            <a:endParaRPr lang="en-US" sz="6600" b="1" dirty="0">
              <a:latin typeface="+mn-lt"/>
            </a:endParaRPr>
          </a:p>
        </p:txBody>
      </p:sp>
    </p:spTree>
    <p:extLst>
      <p:ext uri="{BB962C8B-B14F-4D97-AF65-F5344CB8AC3E}">
        <p14:creationId xmlns:p14="http://schemas.microsoft.com/office/powerpoint/2010/main" val="17818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2209800" y="838200"/>
            <a:ext cx="8305800" cy="1470025"/>
          </a:xfrm>
        </p:spPr>
        <p:txBody>
          <a:bodyPr/>
          <a:lstStyle/>
          <a:p>
            <a:br>
              <a:rPr lang="en-US" altLang="en-US" sz="7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7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Untapped Potential</a:t>
            </a:r>
            <a:endParaRPr lang="en-US" altLang="en-US" sz="7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173" name="Rectangle 5"/>
          <p:cNvSpPr>
            <a:spLocks noGrp="1" noChangeArrowheads="1"/>
          </p:cNvSpPr>
          <p:nvPr>
            <p:ph type="subTitle" idx="1"/>
          </p:nvPr>
        </p:nvSpPr>
        <p:spPr>
          <a:xfrm>
            <a:off x="6629400" y="3200400"/>
            <a:ext cx="5181600" cy="2590800"/>
          </a:xfrm>
        </p:spPr>
        <p:txBody>
          <a:bodyPr/>
          <a:lstStyle/>
          <a:p>
            <a:r>
              <a:rPr lang="en-US" sz="5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Stay Healthy So That You Can Enjoy Your LIFE</a:t>
            </a:r>
            <a:endParaRPr lang="en-US" altLang="en-US" sz="5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098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4154984"/>
          </a:xfrm>
          <a:prstGeom prst="rect">
            <a:avLst/>
          </a:prstGeom>
          <a:noFill/>
        </p:spPr>
        <p:txBody>
          <a:bodyPr wrap="square" rtlCol="0">
            <a:spAutoFit/>
          </a:bodyPr>
          <a:lstStyle/>
          <a:p>
            <a:pPr lvl="0"/>
            <a:r>
              <a:rPr lang="en-US" sz="6600" b="1" dirty="0">
                <a:latin typeface="+mn-lt"/>
              </a:rPr>
              <a:t>2. Eat </a:t>
            </a:r>
            <a:r>
              <a:rPr lang="en-US" sz="6600" b="1" dirty="0">
                <a:solidFill>
                  <a:srgbClr val="0070C0"/>
                </a:solidFill>
                <a:latin typeface="+mn-lt"/>
              </a:rPr>
              <a:t>75% </a:t>
            </a:r>
            <a:r>
              <a:rPr lang="en-US" sz="6600" b="1" dirty="0">
                <a:latin typeface="+mn-lt"/>
              </a:rPr>
              <a:t>of your calories in the first two meals.</a:t>
            </a:r>
          </a:p>
          <a:p>
            <a:endParaRPr lang="en-US" sz="6600" b="1" dirty="0">
              <a:solidFill>
                <a:prstClr val="black"/>
              </a:solidFill>
              <a:latin typeface="+mn-lt"/>
            </a:endParaRPr>
          </a:p>
        </p:txBody>
      </p:sp>
    </p:spTree>
    <p:extLst>
      <p:ext uri="{BB962C8B-B14F-4D97-AF65-F5344CB8AC3E}">
        <p14:creationId xmlns:p14="http://schemas.microsoft.com/office/powerpoint/2010/main" val="209760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2123658"/>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3. Have a </a:t>
            </a:r>
            <a:r>
              <a:rPr lang="en-US" sz="6600" b="1" dirty="0">
                <a:solidFill>
                  <a:srgbClr val="0070C0"/>
                </a:solidFill>
                <a:latin typeface="+mn-lt"/>
              </a:rPr>
              <a:t>light meal </a:t>
            </a:r>
            <a:r>
              <a:rPr lang="en-US" sz="6600" b="1" dirty="0">
                <a:latin typeface="+mn-lt"/>
              </a:rPr>
              <a:t>for dinner. </a:t>
            </a:r>
          </a:p>
        </p:txBody>
      </p:sp>
    </p:spTree>
    <p:extLst>
      <p:ext uri="{BB962C8B-B14F-4D97-AF65-F5344CB8AC3E}">
        <p14:creationId xmlns:p14="http://schemas.microsoft.com/office/powerpoint/2010/main" val="339023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1107996"/>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4. Drink plenty of </a:t>
            </a:r>
            <a:r>
              <a:rPr lang="en-US" sz="6600" b="1" dirty="0">
                <a:solidFill>
                  <a:srgbClr val="0070C0"/>
                </a:solidFill>
                <a:latin typeface="+mn-lt"/>
              </a:rPr>
              <a:t>water</a:t>
            </a:r>
            <a:r>
              <a:rPr lang="en-US" sz="6600" b="1" dirty="0">
                <a:latin typeface="+mn-lt"/>
              </a:rPr>
              <a:t>.</a:t>
            </a:r>
          </a:p>
        </p:txBody>
      </p:sp>
    </p:spTree>
    <p:extLst>
      <p:ext uri="{BB962C8B-B14F-4D97-AF65-F5344CB8AC3E}">
        <p14:creationId xmlns:p14="http://schemas.microsoft.com/office/powerpoint/2010/main" val="362926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3139321"/>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5. Consume </a:t>
            </a:r>
            <a:r>
              <a:rPr lang="en-US" sz="6600" b="1" dirty="0">
                <a:solidFill>
                  <a:srgbClr val="0070C0"/>
                </a:solidFill>
                <a:latin typeface="+mn-lt"/>
              </a:rPr>
              <a:t>ten servings </a:t>
            </a:r>
            <a:r>
              <a:rPr lang="en-US" sz="6600" b="1" dirty="0">
                <a:latin typeface="+mn-lt"/>
              </a:rPr>
              <a:t>of fruits and vegetables each day.</a:t>
            </a:r>
          </a:p>
        </p:txBody>
      </p:sp>
    </p:spTree>
    <p:extLst>
      <p:ext uri="{BB962C8B-B14F-4D97-AF65-F5344CB8AC3E}">
        <p14:creationId xmlns:p14="http://schemas.microsoft.com/office/powerpoint/2010/main" val="149410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2123658"/>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6. Eat a handful of </a:t>
            </a:r>
            <a:r>
              <a:rPr lang="en-US" sz="6600" b="1" dirty="0">
                <a:solidFill>
                  <a:srgbClr val="0070C0"/>
                </a:solidFill>
                <a:latin typeface="+mn-lt"/>
              </a:rPr>
              <a:t>nuts</a:t>
            </a:r>
            <a:r>
              <a:rPr lang="en-US" sz="6600" b="1" dirty="0">
                <a:latin typeface="+mn-lt"/>
              </a:rPr>
              <a:t> each day.</a:t>
            </a:r>
          </a:p>
        </p:txBody>
      </p:sp>
    </p:spTree>
    <p:extLst>
      <p:ext uri="{BB962C8B-B14F-4D97-AF65-F5344CB8AC3E}">
        <p14:creationId xmlns:p14="http://schemas.microsoft.com/office/powerpoint/2010/main" val="25332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861343"/>
            <a:ext cx="8610600" cy="3139321"/>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7. Eliminate </a:t>
            </a:r>
            <a:r>
              <a:rPr lang="en-US" sz="6600" b="1" dirty="0">
                <a:solidFill>
                  <a:srgbClr val="0070C0"/>
                </a:solidFill>
                <a:latin typeface="+mn-lt"/>
              </a:rPr>
              <a:t>snacks</a:t>
            </a:r>
            <a:r>
              <a:rPr lang="en-US" sz="6600" b="1" dirty="0">
                <a:latin typeface="+mn-lt"/>
              </a:rPr>
              <a:t>. 20% of the calories come from snacking. </a:t>
            </a:r>
          </a:p>
        </p:txBody>
      </p:sp>
    </p:spTree>
    <p:extLst>
      <p:ext uri="{BB962C8B-B14F-4D97-AF65-F5344CB8AC3E}">
        <p14:creationId xmlns:p14="http://schemas.microsoft.com/office/powerpoint/2010/main" val="93962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674647"/>
            <a:ext cx="8610600" cy="4154984"/>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8. Chose </a:t>
            </a:r>
            <a:r>
              <a:rPr lang="en-US" sz="6600" b="1" dirty="0">
                <a:solidFill>
                  <a:srgbClr val="0070C0"/>
                </a:solidFill>
                <a:latin typeface="+mn-lt"/>
              </a:rPr>
              <a:t>whole grains </a:t>
            </a:r>
            <a:r>
              <a:rPr lang="en-US" sz="6600" b="1" dirty="0">
                <a:latin typeface="+mn-lt"/>
              </a:rPr>
              <a:t>wheat bread, whole grains, brown rice, wheat pasta, etc. </a:t>
            </a:r>
          </a:p>
        </p:txBody>
      </p:sp>
    </p:spTree>
    <p:extLst>
      <p:ext uri="{BB962C8B-B14F-4D97-AF65-F5344CB8AC3E}">
        <p14:creationId xmlns:p14="http://schemas.microsoft.com/office/powerpoint/2010/main" val="372682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674647"/>
            <a:ext cx="8610600" cy="2123658"/>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9. </a:t>
            </a:r>
            <a:r>
              <a:rPr lang="en-US" sz="6600" b="1" dirty="0">
                <a:solidFill>
                  <a:srgbClr val="0070C0"/>
                </a:solidFill>
                <a:latin typeface="+mn-lt"/>
              </a:rPr>
              <a:t>Avoid</a:t>
            </a:r>
            <a:r>
              <a:rPr lang="en-US" sz="6600" b="1" dirty="0">
                <a:latin typeface="+mn-lt"/>
              </a:rPr>
              <a:t> sugar-filled beverages.</a:t>
            </a:r>
          </a:p>
        </p:txBody>
      </p:sp>
    </p:spTree>
    <p:extLst>
      <p:ext uri="{BB962C8B-B14F-4D97-AF65-F5344CB8AC3E}">
        <p14:creationId xmlns:p14="http://schemas.microsoft.com/office/powerpoint/2010/main" val="99669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674647"/>
            <a:ext cx="8610600" cy="1107996"/>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10. Eat </a:t>
            </a:r>
            <a:r>
              <a:rPr lang="en-US" sz="6600" b="1" dirty="0">
                <a:solidFill>
                  <a:srgbClr val="0070C0"/>
                </a:solidFill>
                <a:latin typeface="+mn-lt"/>
              </a:rPr>
              <a:t>more</a:t>
            </a:r>
            <a:r>
              <a:rPr lang="en-US" sz="6600" b="1" dirty="0">
                <a:latin typeface="+mn-lt"/>
              </a:rPr>
              <a:t> legumes.</a:t>
            </a:r>
          </a:p>
        </p:txBody>
      </p:sp>
    </p:spTree>
    <p:extLst>
      <p:ext uri="{BB962C8B-B14F-4D97-AF65-F5344CB8AC3E}">
        <p14:creationId xmlns:p14="http://schemas.microsoft.com/office/powerpoint/2010/main" val="333060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0700" y="1674647"/>
            <a:ext cx="8610600" cy="2123658"/>
          </a:xfrm>
          <a:prstGeom prst="rect">
            <a:avLst/>
          </a:prstGeom>
          <a:noFill/>
        </p:spPr>
        <p:txBody>
          <a:bodyPr wrap="square" rtlCol="0">
            <a:spAutoFit/>
          </a:bodyPr>
          <a:lstStyle/>
          <a:p>
            <a:pPr lvl="0" eaLnBrk="1" fontAlgn="auto" hangingPunct="1">
              <a:spcBef>
                <a:spcPts val="0"/>
              </a:spcBef>
              <a:spcAft>
                <a:spcPts val="0"/>
              </a:spcAft>
              <a:defRPr/>
            </a:pPr>
            <a:r>
              <a:rPr lang="en-US" sz="6600" b="1" dirty="0">
                <a:latin typeface="+mn-lt"/>
              </a:rPr>
              <a:t>11. Learn to </a:t>
            </a:r>
            <a:r>
              <a:rPr lang="en-US" sz="6600" b="1" dirty="0">
                <a:solidFill>
                  <a:srgbClr val="0070C0"/>
                </a:solidFill>
                <a:latin typeface="+mn-lt"/>
              </a:rPr>
              <a:t>read</a:t>
            </a:r>
            <a:r>
              <a:rPr lang="en-US" sz="6600" b="1" dirty="0">
                <a:latin typeface="+mn-lt"/>
              </a:rPr>
              <a:t> food labels.</a:t>
            </a:r>
          </a:p>
        </p:txBody>
      </p:sp>
    </p:spTree>
    <p:extLst>
      <p:ext uri="{BB962C8B-B14F-4D97-AF65-F5344CB8AC3E}">
        <p14:creationId xmlns:p14="http://schemas.microsoft.com/office/powerpoint/2010/main" val="15136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assorted fruits and vegetable on brown wooden chopping 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895600"/>
            <a:ext cx="6477000" cy="1325563"/>
          </a:xfrm>
        </p:spPr>
        <p:txBody>
          <a:bodyPr>
            <a:normAutofit fontScale="90000"/>
          </a:bodyPr>
          <a:lstStyle/>
          <a:p>
            <a:r>
              <a:rPr lang="en-US" sz="5300" b="1" dirty="0">
                <a:latin typeface="+mn-lt"/>
              </a:rPr>
              <a:t>“…doctors are always working to preserve our health and cooks to destroy it, but the latter is often more successful.” </a:t>
            </a:r>
            <a:br>
              <a:rPr lang="en-US" sz="5300" b="1" dirty="0">
                <a:latin typeface="+mn-lt"/>
              </a:rPr>
            </a:br>
            <a:r>
              <a:rPr lang="en-US" sz="5300" b="1" dirty="0">
                <a:latin typeface="+mn-lt"/>
              </a:rPr>
              <a:t>- Denis Diderot </a:t>
            </a:r>
            <a:br>
              <a:rPr lang="en-US" dirty="0"/>
            </a:br>
            <a:endParaRPr lang="en-US" dirty="0"/>
          </a:p>
        </p:txBody>
      </p:sp>
      <p:pic>
        <p:nvPicPr>
          <p:cNvPr id="20482" name="Picture 2" descr="Man in White Dress Shirt Wearing Eyeglas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033"/>
            <a:ext cx="5181600" cy="690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0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6172200" cy="1325563"/>
          </a:xfrm>
        </p:spPr>
        <p:txBody>
          <a:bodyPr>
            <a:noAutofit/>
          </a:bodyPr>
          <a:lstStyle/>
          <a:p>
            <a:r>
              <a:rPr lang="en-US" sz="9600" b="1" dirty="0">
                <a:latin typeface="+mn-lt"/>
              </a:rPr>
              <a:t>E – </a:t>
            </a:r>
            <a:r>
              <a:rPr lang="en-US" sz="9600" b="1" dirty="0">
                <a:solidFill>
                  <a:srgbClr val="0070C0"/>
                </a:solidFill>
                <a:latin typeface="+mn-lt"/>
              </a:rPr>
              <a:t>Exercise</a:t>
            </a:r>
          </a:p>
        </p:txBody>
      </p:sp>
      <p:pic>
        <p:nvPicPr>
          <p:cNvPr id="31746" name="Picture 2" descr="man running on seasho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6172200" cy="1325563"/>
          </a:xfrm>
        </p:spPr>
        <p:txBody>
          <a:bodyPr>
            <a:noAutofit/>
          </a:bodyPr>
          <a:lstStyle/>
          <a:p>
            <a:r>
              <a:rPr lang="en-US" sz="6000" b="1" dirty="0">
                <a:latin typeface="+mn-lt"/>
              </a:rPr>
              <a:t>CDC reports that only 23% of Americans get light to moderate exercise</a:t>
            </a:r>
          </a:p>
        </p:txBody>
      </p:sp>
      <p:pic>
        <p:nvPicPr>
          <p:cNvPr id="31746" name="Picture 2" descr="man running on seasho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905" y="5410200"/>
            <a:ext cx="6196263" cy="1200329"/>
          </a:xfrm>
          <a:prstGeom prst="rect">
            <a:avLst/>
          </a:prstGeom>
          <a:noFill/>
        </p:spPr>
        <p:txBody>
          <a:bodyPr wrap="square" rtlCol="0">
            <a:spAutoFit/>
          </a:bodyPr>
          <a:lstStyle/>
          <a:p>
            <a:r>
              <a:rPr lang="en-US" sz="3600" b="1" dirty="0">
                <a:latin typeface="+mn-lt"/>
              </a:rPr>
              <a:t>Regular exercise lowers our risk of many </a:t>
            </a:r>
            <a:r>
              <a:rPr lang="en-US" sz="3600" b="1" dirty="0">
                <a:solidFill>
                  <a:srgbClr val="0070C0"/>
                </a:solidFill>
                <a:latin typeface="+mn-lt"/>
              </a:rPr>
              <a:t>diseases</a:t>
            </a:r>
            <a:r>
              <a:rPr lang="en-US" sz="3600" b="1" dirty="0">
                <a:latin typeface="+mn-lt"/>
              </a:rPr>
              <a:t>.</a:t>
            </a:r>
          </a:p>
        </p:txBody>
      </p:sp>
    </p:spTree>
    <p:extLst>
      <p:ext uri="{BB962C8B-B14F-4D97-AF65-F5344CB8AC3E}">
        <p14:creationId xmlns:p14="http://schemas.microsoft.com/office/powerpoint/2010/main" val="4524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6477000" cy="1325563"/>
          </a:xfrm>
        </p:spPr>
        <p:txBody>
          <a:bodyPr>
            <a:noAutofit/>
          </a:bodyPr>
          <a:lstStyle/>
          <a:p>
            <a:pPr lvl="0"/>
            <a:r>
              <a:rPr lang="en-US" sz="4800" b="1" dirty="0">
                <a:latin typeface="+mn-lt"/>
              </a:rPr>
              <a:t>Obesity</a:t>
            </a:r>
            <a:br>
              <a:rPr lang="en-US" sz="4800" b="1" dirty="0">
                <a:latin typeface="+mn-lt"/>
              </a:rPr>
            </a:br>
            <a:r>
              <a:rPr lang="en-US" sz="4800" b="1" dirty="0">
                <a:latin typeface="+mn-lt"/>
              </a:rPr>
              <a:t>Heart Disease</a:t>
            </a:r>
            <a:br>
              <a:rPr lang="en-US" sz="4800" b="1" dirty="0">
                <a:latin typeface="+mn-lt"/>
              </a:rPr>
            </a:br>
            <a:r>
              <a:rPr lang="en-US" sz="4800" b="1" dirty="0">
                <a:latin typeface="+mn-lt"/>
              </a:rPr>
              <a:t>High Blood Pressure</a:t>
            </a:r>
            <a:br>
              <a:rPr lang="en-US" sz="4800" b="1" dirty="0">
                <a:latin typeface="+mn-lt"/>
              </a:rPr>
            </a:br>
            <a:r>
              <a:rPr lang="en-US" sz="4800" b="1" dirty="0">
                <a:latin typeface="+mn-lt"/>
              </a:rPr>
              <a:t>Stroke</a:t>
            </a:r>
            <a:br>
              <a:rPr lang="en-US" sz="4800" b="1" dirty="0">
                <a:latin typeface="+mn-lt"/>
              </a:rPr>
            </a:br>
            <a:r>
              <a:rPr lang="en-US" sz="4800" b="1" dirty="0">
                <a:latin typeface="+mn-lt"/>
              </a:rPr>
              <a:t>Diabetes</a:t>
            </a:r>
            <a:br>
              <a:rPr lang="en-US" sz="4800" b="1" dirty="0">
                <a:latin typeface="+mn-lt"/>
              </a:rPr>
            </a:br>
            <a:r>
              <a:rPr lang="en-US" sz="4800" b="1" dirty="0">
                <a:latin typeface="+mn-lt"/>
              </a:rPr>
              <a:t>Osteoporosis</a:t>
            </a:r>
            <a:br>
              <a:rPr lang="en-US" sz="4800" b="1" dirty="0">
                <a:latin typeface="+mn-lt"/>
              </a:rPr>
            </a:br>
            <a:r>
              <a:rPr lang="en-US" sz="4800" b="1" dirty="0">
                <a:latin typeface="+mn-lt"/>
              </a:rPr>
              <a:t>Cancer</a:t>
            </a:r>
            <a:br>
              <a:rPr lang="en-US" sz="4800" b="1" dirty="0">
                <a:latin typeface="+mn-lt"/>
              </a:rPr>
            </a:br>
            <a:r>
              <a:rPr lang="en-US" sz="4800" b="1" dirty="0">
                <a:latin typeface="+mn-lt"/>
              </a:rPr>
              <a:t>Anxiety and Depression</a:t>
            </a:r>
            <a:br>
              <a:rPr lang="en-US" sz="4800" b="1" dirty="0">
                <a:latin typeface="+mn-lt"/>
              </a:rPr>
            </a:br>
            <a:endParaRPr lang="en-US" sz="4800" b="1" dirty="0">
              <a:latin typeface="+mn-lt"/>
            </a:endParaRPr>
          </a:p>
        </p:txBody>
      </p:sp>
      <p:pic>
        <p:nvPicPr>
          <p:cNvPr id="32770" name="Picture 2" descr="man runnin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95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man running on road near grass fie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74" y="-1"/>
            <a:ext cx="12220074" cy="685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Man Holding Remote Contro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8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846659"/>
          </a:xfrm>
          <a:prstGeom prst="rect">
            <a:avLst/>
          </a:prstGeom>
          <a:noFill/>
        </p:spPr>
        <p:txBody>
          <a:bodyPr wrap="square" rtlCol="0">
            <a:spAutoFit/>
          </a:bodyPr>
          <a:lstStyle/>
          <a:p>
            <a:pPr algn="ctr"/>
            <a:r>
              <a:rPr lang="en-US" sz="5400" b="1" dirty="0">
                <a:latin typeface="+mn-lt"/>
              </a:rPr>
              <a:t>Volleyball – 45 minutes</a:t>
            </a:r>
          </a:p>
          <a:p>
            <a:pPr algn="ctr"/>
            <a:endParaRPr lang="en-US" sz="6000" b="1" dirty="0">
              <a:latin typeface="+mn-lt"/>
            </a:endParaRP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latin typeface="+mn-lt"/>
              </a:rPr>
              <a:t>Here’s how you can burn 150 Calories with Moderate Exercise: </a:t>
            </a:r>
          </a:p>
        </p:txBody>
      </p:sp>
    </p:spTree>
    <p:extLst>
      <p:ext uri="{BB962C8B-B14F-4D97-AF65-F5344CB8AC3E}">
        <p14:creationId xmlns:p14="http://schemas.microsoft.com/office/powerpoint/2010/main" val="20521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754326"/>
          </a:xfrm>
          <a:prstGeom prst="rect">
            <a:avLst/>
          </a:prstGeom>
          <a:noFill/>
        </p:spPr>
        <p:txBody>
          <a:bodyPr wrap="square" rtlCol="0">
            <a:spAutoFit/>
          </a:bodyPr>
          <a:lstStyle/>
          <a:p>
            <a:pPr lvl="0" algn="ctr"/>
            <a:r>
              <a:rPr lang="en-US" sz="5400" b="1" dirty="0">
                <a:latin typeface="+mn-lt"/>
              </a:rPr>
              <a:t>Brisk Walking – 30 minutes</a:t>
            </a: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Here’s how you can burn 150 Calories with Moderate Exercise: </a:t>
            </a:r>
          </a:p>
        </p:txBody>
      </p:sp>
    </p:spTree>
    <p:extLst>
      <p:ext uri="{BB962C8B-B14F-4D97-AF65-F5344CB8AC3E}">
        <p14:creationId xmlns:p14="http://schemas.microsoft.com/office/powerpoint/2010/main" val="99612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754326"/>
          </a:xfrm>
          <a:prstGeom prst="rect">
            <a:avLst/>
          </a:prstGeom>
          <a:noFill/>
        </p:spPr>
        <p:txBody>
          <a:bodyPr wrap="square" rtlCol="0">
            <a:spAutoFit/>
          </a:bodyPr>
          <a:lstStyle/>
          <a:p>
            <a:pPr lvl="0" algn="ctr"/>
            <a:r>
              <a:rPr lang="en-US" sz="5400" b="1" dirty="0">
                <a:latin typeface="+mn-lt"/>
              </a:rPr>
              <a:t>Raking leaves or active gardening – 30 minutes</a:t>
            </a: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Here’s how you can burn 150 Calories with Moderate Exercise: </a:t>
            </a:r>
          </a:p>
        </p:txBody>
      </p:sp>
    </p:spTree>
    <p:extLst>
      <p:ext uri="{BB962C8B-B14F-4D97-AF65-F5344CB8AC3E}">
        <p14:creationId xmlns:p14="http://schemas.microsoft.com/office/powerpoint/2010/main" val="322145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754326"/>
          </a:xfrm>
          <a:prstGeom prst="rect">
            <a:avLst/>
          </a:prstGeom>
          <a:noFill/>
        </p:spPr>
        <p:txBody>
          <a:bodyPr wrap="square" rtlCol="0">
            <a:spAutoFit/>
          </a:bodyPr>
          <a:lstStyle/>
          <a:p>
            <a:pPr lvl="0" algn="ctr"/>
            <a:r>
              <a:rPr lang="en-US" sz="5400" b="1" dirty="0">
                <a:latin typeface="+mn-lt"/>
              </a:rPr>
              <a:t>Swimming laps – 20 minutes</a:t>
            </a: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Here’s how you can burn 150 Calories with Moderate Exercise: </a:t>
            </a:r>
          </a:p>
        </p:txBody>
      </p:sp>
    </p:spTree>
    <p:extLst>
      <p:ext uri="{BB962C8B-B14F-4D97-AF65-F5344CB8AC3E}">
        <p14:creationId xmlns:p14="http://schemas.microsoft.com/office/powerpoint/2010/main" val="70305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images.unsplash.com/photo-1579186523804-b04c38349d2c?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754326"/>
          </a:xfrm>
          <a:prstGeom prst="rect">
            <a:avLst/>
          </a:prstGeom>
          <a:noFill/>
        </p:spPr>
        <p:txBody>
          <a:bodyPr wrap="square" rtlCol="0">
            <a:spAutoFit/>
          </a:bodyPr>
          <a:lstStyle/>
          <a:p>
            <a:pPr lvl="0" algn="ctr"/>
            <a:r>
              <a:rPr lang="en-US" sz="5400" b="1" dirty="0">
                <a:latin typeface="+mn-lt"/>
              </a:rPr>
              <a:t>Playing basketball – 15-20 minutes</a:t>
            </a: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Here’s how you can burn 150 Calories with Moderate Exercise: </a:t>
            </a:r>
          </a:p>
        </p:txBody>
      </p:sp>
    </p:spTree>
    <p:extLst>
      <p:ext uri="{BB962C8B-B14F-4D97-AF65-F5344CB8AC3E}">
        <p14:creationId xmlns:p14="http://schemas.microsoft.com/office/powerpoint/2010/main" val="171915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395"/>
            <a:ext cx="7391400" cy="1325563"/>
          </a:xfrm>
        </p:spPr>
        <p:txBody>
          <a:bodyPr>
            <a:noAutofit/>
          </a:bodyPr>
          <a:lstStyle/>
          <a:p>
            <a:pPr lvl="0"/>
            <a:br>
              <a:rPr lang="en-US" sz="3600" dirty="0"/>
            </a:br>
            <a:endParaRPr lang="en-US" sz="3600" dirty="0"/>
          </a:p>
        </p:txBody>
      </p:sp>
      <p:pic>
        <p:nvPicPr>
          <p:cNvPr id="36866" name="Picture 2" descr="Woman in White Tank Top Standing on Concrete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84" y="3151418"/>
            <a:ext cx="7587916" cy="1754326"/>
          </a:xfrm>
          <a:prstGeom prst="rect">
            <a:avLst/>
          </a:prstGeom>
          <a:noFill/>
        </p:spPr>
        <p:txBody>
          <a:bodyPr wrap="square" rtlCol="0">
            <a:spAutoFit/>
          </a:bodyPr>
          <a:lstStyle/>
          <a:p>
            <a:pPr lvl="0" algn="ctr"/>
            <a:r>
              <a:rPr lang="en-US" sz="5400" b="1" dirty="0">
                <a:latin typeface="+mn-lt"/>
              </a:rPr>
              <a:t>Running (1.5 miles) – 15 minutes</a:t>
            </a:r>
          </a:p>
        </p:txBody>
      </p:sp>
      <p:sp>
        <p:nvSpPr>
          <p:cNvPr id="5" name="TextBox 4"/>
          <p:cNvSpPr txBox="1"/>
          <p:nvPr/>
        </p:nvSpPr>
        <p:spPr>
          <a:xfrm>
            <a:off x="0" y="502276"/>
            <a:ext cx="76200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Here’s how you can burn 150 Calories with Moderate Exercise: </a:t>
            </a:r>
          </a:p>
        </p:txBody>
      </p:sp>
    </p:spTree>
    <p:extLst>
      <p:ext uri="{BB962C8B-B14F-4D97-AF65-F5344CB8AC3E}">
        <p14:creationId xmlns:p14="http://schemas.microsoft.com/office/powerpoint/2010/main" val="794167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Two Woman Doing Exerci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600200"/>
            <a:ext cx="7696200" cy="1325563"/>
          </a:xfrm>
        </p:spPr>
        <p:txBody>
          <a:bodyPr>
            <a:noAutofit/>
          </a:bodyPr>
          <a:lstStyle/>
          <a:p>
            <a:pPr algn="ctr"/>
            <a:r>
              <a:rPr lang="en-US" sz="9600" b="1" dirty="0"/>
              <a:t>W- </a:t>
            </a:r>
            <a:r>
              <a:rPr lang="en-US" sz="9600" b="1" dirty="0">
                <a:solidFill>
                  <a:srgbClr val="0070C0"/>
                </a:solidFill>
              </a:rPr>
              <a:t>Water</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0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latin typeface="+mn-lt"/>
              </a:rPr>
              <a:t>Kidney Stones</a:t>
            </a:r>
            <a:br>
              <a:rPr lang="en-US" sz="7200" b="1" dirty="0">
                <a:latin typeface="+mn-lt"/>
              </a:rPr>
            </a:br>
            <a:endParaRPr lang="en-US" sz="7200" b="1" dirty="0">
              <a:latin typeface="+mn-lt"/>
            </a:endParaRP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20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latin typeface="+mn-lt"/>
              </a:rPr>
              <a:t>Gallbladder Disease</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t>Constipation</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07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t>Urinary Tract Infections</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60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t>High Blood Pressure</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16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362200"/>
            <a:ext cx="7688179" cy="1325563"/>
          </a:xfrm>
        </p:spPr>
        <p:txBody>
          <a:bodyPr>
            <a:noAutofit/>
          </a:bodyPr>
          <a:lstStyle/>
          <a:p>
            <a:pPr lvl="0" algn="ctr"/>
            <a:r>
              <a:rPr lang="en-US" sz="7200" b="1" dirty="0"/>
              <a:t>Glaucoma</a:t>
            </a:r>
          </a:p>
        </p:txBody>
      </p:sp>
      <p:pic>
        <p:nvPicPr>
          <p:cNvPr id="44034" name="Picture 2" descr="Clear Glass H2o Bott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6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3" y="8020"/>
            <a:ext cx="12212053" cy="687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5363"/>
            <a:ext cx="7315200" cy="1325563"/>
          </a:xfrm>
        </p:spPr>
        <p:txBody>
          <a:bodyPr>
            <a:noAutofit/>
          </a:bodyPr>
          <a:lstStyle/>
          <a:p>
            <a:r>
              <a:rPr lang="en-US" sz="5400" b="1" dirty="0"/>
              <a:t>Divide your body weight (in pounds) in half. The number that you get is the amount of water in ounces that you should consume every day. </a:t>
            </a:r>
            <a:br>
              <a:rPr lang="en-US" sz="5400" b="1" dirty="0"/>
            </a:br>
            <a:endParaRPr lang="en-US" sz="5400" b="1" dirty="0"/>
          </a:p>
        </p:txBody>
      </p:sp>
      <p:pic>
        <p:nvPicPr>
          <p:cNvPr id="45058" name="Picture 2" descr="Person Pouring Water on Gl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7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3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543800" cy="1325563"/>
          </a:xfrm>
        </p:spPr>
        <p:txBody>
          <a:bodyPr>
            <a:noAutofit/>
          </a:bodyPr>
          <a:lstStyle/>
          <a:p>
            <a:pPr algn="ctr"/>
            <a:r>
              <a:rPr lang="en-US" sz="9600" b="1" dirty="0"/>
              <a:t>S – </a:t>
            </a:r>
            <a:r>
              <a:rPr lang="en-US" sz="9600" b="1" dirty="0">
                <a:solidFill>
                  <a:srgbClr val="0070C0"/>
                </a:solidFill>
              </a:rPr>
              <a:t>Sunlight</a:t>
            </a:r>
          </a:p>
        </p:txBody>
      </p:sp>
      <p:pic>
        <p:nvPicPr>
          <p:cNvPr id="52226" name="Picture 2" descr="trees and sunligh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8021"/>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1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descr="city buildings under gray cloudy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9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6" name="Picture 4" descr="silhouette of person standing on grass while facing sunligh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4" y="0"/>
            <a:ext cx="122240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descr="silhouette of person standing on grass while facing sunligh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52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116645"/>
            <a:ext cx="7620000" cy="1325563"/>
          </a:xfrm>
        </p:spPr>
        <p:txBody>
          <a:bodyPr>
            <a:noAutofit/>
          </a:bodyPr>
          <a:lstStyle/>
          <a:p>
            <a:pPr algn="ctr"/>
            <a:r>
              <a:rPr lang="en-US" sz="8800" b="1" dirty="0">
                <a:latin typeface="+mn-lt"/>
              </a:rPr>
              <a:t>T- </a:t>
            </a:r>
            <a:r>
              <a:rPr lang="en-US" sz="8800" b="1" dirty="0">
                <a:solidFill>
                  <a:srgbClr val="0070C0"/>
                </a:solidFill>
                <a:latin typeface="+mn-lt"/>
              </a:rPr>
              <a:t>Temperance</a:t>
            </a:r>
          </a:p>
        </p:txBody>
      </p:sp>
      <p:pic>
        <p:nvPicPr>
          <p:cNvPr id="56322" name="Picture 2" descr="Woman in Black Shirt Lying on Green Grass Fie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41"/>
            <a:ext cx="4572000" cy="684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116645"/>
            <a:ext cx="6248400" cy="1325563"/>
          </a:xfrm>
        </p:spPr>
        <p:txBody>
          <a:bodyPr>
            <a:noAutofit/>
          </a:bodyPr>
          <a:lstStyle/>
          <a:p>
            <a:r>
              <a:rPr lang="en-US" sz="6000" b="1" dirty="0"/>
              <a:t>“Joy, temperance, and repose, slam the door on the doctor’s nose.”</a:t>
            </a:r>
            <a:br>
              <a:rPr lang="en-US" sz="6000" b="1" dirty="0"/>
            </a:br>
            <a:r>
              <a:rPr lang="en-US" sz="6000" b="1" dirty="0"/>
              <a:t>- Henry Longfellow </a:t>
            </a:r>
          </a:p>
        </p:txBody>
      </p:sp>
      <p:pic>
        <p:nvPicPr>
          <p:cNvPr id="56322" name="Picture 2" descr="Woman in Black Shirt Lying on Green Grass Fie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41"/>
            <a:ext cx="4572000" cy="684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6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descr="Donuts and Bagel Disp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9394" name="Picture 2" descr="Black and White Laptop Computer on Brown Wooden Des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5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620000" cy="1325563"/>
          </a:xfrm>
        </p:spPr>
        <p:txBody>
          <a:bodyPr>
            <a:noAutofit/>
          </a:bodyPr>
          <a:lstStyle/>
          <a:p>
            <a:pPr algn="ctr"/>
            <a:r>
              <a:rPr lang="en-US" sz="9600" b="1" dirty="0"/>
              <a:t>A – </a:t>
            </a:r>
            <a:r>
              <a:rPr lang="en-US" sz="9600" b="1" dirty="0">
                <a:solidFill>
                  <a:srgbClr val="0070C0"/>
                </a:solidFill>
              </a:rPr>
              <a:t>Air</a:t>
            </a:r>
          </a:p>
        </p:txBody>
      </p:sp>
      <p:pic>
        <p:nvPicPr>
          <p:cNvPr id="60418" name="Picture 2" descr="woman standing in green fie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3" y="8020"/>
            <a:ext cx="12212053" cy="6879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1371600"/>
            <a:ext cx="8077200" cy="5170646"/>
          </a:xfrm>
          <a:prstGeom prst="rect">
            <a:avLst/>
          </a:prstGeom>
          <a:noFill/>
        </p:spPr>
        <p:txBody>
          <a:bodyPr wrap="square" rtlCol="0">
            <a:spAutoFit/>
          </a:bodyPr>
          <a:lstStyle/>
          <a:p>
            <a:pPr algn="ctr"/>
            <a:r>
              <a:rPr lang="en-US" sz="6600" b="1" dirty="0">
                <a:latin typeface="+mn-lt"/>
              </a:rPr>
              <a:t>Taking care of your physical and mental health is an investment in you. </a:t>
            </a:r>
          </a:p>
          <a:p>
            <a:pPr algn="ctr"/>
            <a:endParaRPr lang="en-US" sz="6600" b="1" dirty="0">
              <a:latin typeface="+mn-lt"/>
            </a:endParaRPr>
          </a:p>
        </p:txBody>
      </p:sp>
    </p:spTree>
    <p:extLst>
      <p:ext uri="{BB962C8B-B14F-4D97-AF65-F5344CB8AC3E}">
        <p14:creationId xmlns:p14="http://schemas.microsoft.com/office/powerpoint/2010/main" val="349634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2" name="Picture 2" descr="purple neon sign on pla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2" y="0"/>
            <a:ext cx="12208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2" name="Picture 2" descr="purple neon sign on pla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2" y="0"/>
            <a:ext cx="12208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11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60319"/>
            <a:ext cx="6629400" cy="1325563"/>
          </a:xfrm>
        </p:spPr>
        <p:txBody>
          <a:bodyPr>
            <a:noAutofit/>
          </a:bodyPr>
          <a:lstStyle/>
          <a:p>
            <a:r>
              <a:rPr lang="en-US" sz="5400" b="1" dirty="0"/>
              <a:t>Go to a place where there are higher concentrations of negative ions. An example would be the forest or the beach. </a:t>
            </a:r>
            <a:br>
              <a:rPr lang="en-US" sz="5400" b="1" dirty="0"/>
            </a:br>
            <a:endParaRPr lang="en-US" sz="5400" b="1" dirty="0"/>
          </a:p>
        </p:txBody>
      </p:sp>
      <p:pic>
        <p:nvPicPr>
          <p:cNvPr id="62466" name="Picture 2" descr="man in black jacket riding on red motor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4724400" cy="69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1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60319"/>
            <a:ext cx="6629400" cy="1325563"/>
          </a:xfrm>
        </p:spPr>
        <p:txBody>
          <a:bodyPr>
            <a:noAutofit/>
          </a:bodyPr>
          <a:lstStyle/>
          <a:p>
            <a:r>
              <a:rPr lang="en-US" sz="5400" b="1" dirty="0"/>
              <a:t>Intentionally take 3-5 deep breaths of clean air.</a:t>
            </a:r>
          </a:p>
        </p:txBody>
      </p:sp>
      <p:pic>
        <p:nvPicPr>
          <p:cNvPr id="62466" name="Picture 2" descr="man in black jacket riding on red motor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4724400" cy="69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26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60319"/>
            <a:ext cx="6629400" cy="1325563"/>
          </a:xfrm>
        </p:spPr>
        <p:txBody>
          <a:bodyPr>
            <a:noAutofit/>
          </a:bodyPr>
          <a:lstStyle/>
          <a:p>
            <a:pPr lvl="0"/>
            <a:r>
              <a:rPr lang="en-US" sz="5400" b="1" dirty="0"/>
              <a:t>Weather permitting, open a window in your home. At night keep a bedroom window open to allow those happy ions into your room. </a:t>
            </a:r>
          </a:p>
        </p:txBody>
      </p:sp>
      <p:pic>
        <p:nvPicPr>
          <p:cNvPr id="62466" name="Picture 2" descr="man in black jacket riding on red motor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4724400" cy="69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27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60319"/>
            <a:ext cx="6629400" cy="1325563"/>
          </a:xfrm>
        </p:spPr>
        <p:txBody>
          <a:bodyPr>
            <a:noAutofit/>
          </a:bodyPr>
          <a:lstStyle/>
          <a:p>
            <a:pPr lvl="0"/>
            <a:r>
              <a:rPr lang="en-US" sz="5400" b="1" dirty="0"/>
              <a:t>When at work, step outside every hour for a breather.</a:t>
            </a:r>
          </a:p>
        </p:txBody>
      </p:sp>
      <p:pic>
        <p:nvPicPr>
          <p:cNvPr id="62466" name="Picture 2" descr="man in black jacket riding on red motor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4724400" cy="69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12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760319"/>
            <a:ext cx="6629400" cy="1325563"/>
          </a:xfrm>
        </p:spPr>
        <p:txBody>
          <a:bodyPr>
            <a:noAutofit/>
          </a:bodyPr>
          <a:lstStyle/>
          <a:p>
            <a:pPr lvl="0"/>
            <a:r>
              <a:rPr lang="en-US" sz="5400" b="1" dirty="0"/>
              <a:t>On the weekend, spend time out in nature. </a:t>
            </a:r>
          </a:p>
        </p:txBody>
      </p:sp>
      <p:pic>
        <p:nvPicPr>
          <p:cNvPr id="62466" name="Picture 2" descr="man in black jacket riding on red motor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074"/>
            <a:ext cx="4724400" cy="69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48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7620000" cy="1325563"/>
          </a:xfrm>
        </p:spPr>
        <p:txBody>
          <a:bodyPr>
            <a:noAutofit/>
          </a:bodyPr>
          <a:lstStyle/>
          <a:p>
            <a:pPr algn="ctr"/>
            <a:r>
              <a:rPr lang="en-US" sz="9600" b="1" dirty="0"/>
              <a:t>R – </a:t>
            </a:r>
            <a:r>
              <a:rPr lang="en-US" sz="9600" b="1" dirty="0">
                <a:solidFill>
                  <a:srgbClr val="0070C0"/>
                </a:solidFill>
              </a:rPr>
              <a:t>Rest</a:t>
            </a:r>
            <a:r>
              <a:rPr lang="en-US" sz="9600" b="1" dirty="0"/>
              <a:t> </a:t>
            </a:r>
          </a:p>
        </p:txBody>
      </p:sp>
      <p:pic>
        <p:nvPicPr>
          <p:cNvPr id="64514" name="Picture 2" descr="man near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9634" name="Picture 2" descr="Person Lying on Bed Covering White Blank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21" y="0"/>
            <a:ext cx="1220002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295400"/>
            <a:ext cx="6248400" cy="3785652"/>
          </a:xfrm>
          <a:prstGeom prst="rect">
            <a:avLst/>
          </a:prstGeom>
          <a:solidFill>
            <a:schemeClr val="accent1">
              <a:alpha val="20000"/>
            </a:schemeClr>
          </a:solidFill>
        </p:spPr>
        <p:txBody>
          <a:bodyPr wrap="square" rtlCol="0">
            <a:spAutoFit/>
          </a:bodyPr>
          <a:lstStyle/>
          <a:p>
            <a:r>
              <a:rPr lang="en-US" sz="6000" b="1" dirty="0">
                <a:latin typeface="+mn-lt"/>
              </a:rPr>
              <a:t>Without adequate sleep, you are </a:t>
            </a:r>
            <a:r>
              <a:rPr lang="en-US" sz="6000" b="1" dirty="0">
                <a:solidFill>
                  <a:srgbClr val="0070C0"/>
                </a:solidFill>
                <a:latin typeface="+mn-lt"/>
              </a:rPr>
              <a:t>3x</a:t>
            </a:r>
            <a:r>
              <a:rPr lang="en-US" sz="6000" b="1" dirty="0">
                <a:latin typeface="+mn-lt"/>
              </a:rPr>
              <a:t> more likely to become sick</a:t>
            </a:r>
          </a:p>
        </p:txBody>
      </p:sp>
    </p:spTree>
    <p:extLst>
      <p:ext uri="{BB962C8B-B14F-4D97-AF65-F5344CB8AC3E}">
        <p14:creationId xmlns:p14="http://schemas.microsoft.com/office/powerpoint/2010/main" val="86657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168" y="2766218"/>
            <a:ext cx="6781800" cy="1325563"/>
          </a:xfrm>
        </p:spPr>
        <p:txBody>
          <a:bodyPr>
            <a:noAutofit/>
          </a:bodyPr>
          <a:lstStyle/>
          <a:p>
            <a:pPr lvl="0"/>
            <a:r>
              <a:rPr lang="en-US" sz="4800" b="1" dirty="0"/>
              <a:t>Newborns – 18 hours</a:t>
            </a:r>
            <a:br>
              <a:rPr lang="en-US" sz="4800" b="1" dirty="0"/>
            </a:br>
            <a:r>
              <a:rPr lang="en-US" sz="4800" b="1" dirty="0"/>
              <a:t>Children – 12 hours</a:t>
            </a:r>
            <a:br>
              <a:rPr lang="en-US" sz="4800" b="1" dirty="0"/>
            </a:br>
            <a:r>
              <a:rPr lang="en-US" sz="4800" b="1" dirty="0"/>
              <a:t>Teens – 9 Hours</a:t>
            </a:r>
            <a:br>
              <a:rPr lang="en-US" sz="4800" b="1" dirty="0"/>
            </a:br>
            <a:r>
              <a:rPr lang="en-US" sz="4800" b="1" dirty="0"/>
              <a:t>Adults – 8 hours</a:t>
            </a:r>
            <a:br>
              <a:rPr lang="en-US" sz="4800" b="1" dirty="0"/>
            </a:br>
            <a:r>
              <a:rPr lang="en-US" sz="4800" b="1" dirty="0"/>
              <a:t>Senior Citizens – 9 Hours</a:t>
            </a:r>
            <a:br>
              <a:rPr lang="en-US" sz="4800" b="1" dirty="0"/>
            </a:br>
            <a:endParaRPr lang="en-US" sz="4800" b="1" dirty="0"/>
          </a:p>
        </p:txBody>
      </p:sp>
      <p:pic>
        <p:nvPicPr>
          <p:cNvPr id="70658" name="Picture 2" descr="black alarm clock at 10:10 on white wooden table near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2"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Assorted Vegetables on Brow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53" y="8020"/>
            <a:ext cx="12212053" cy="6879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5900" y="1324043"/>
            <a:ext cx="9220200" cy="4247317"/>
          </a:xfrm>
          <a:prstGeom prst="rect">
            <a:avLst/>
          </a:prstGeom>
          <a:noFill/>
        </p:spPr>
        <p:txBody>
          <a:bodyPr wrap="square" rtlCol="0">
            <a:spAutoFit/>
          </a:bodyPr>
          <a:lstStyle/>
          <a:p>
            <a:pPr algn="ctr"/>
            <a:r>
              <a:rPr lang="en-US" sz="5400" b="1" dirty="0">
                <a:latin typeface="+mn-lt"/>
              </a:rPr>
              <a:t>What good is it to succeed, have strong, healthy relationships, retire at age 65, and be sick and diseased and die a few years later?</a:t>
            </a:r>
            <a:endParaRPr lang="en-US" sz="5400" b="1" dirty="0">
              <a:solidFill>
                <a:prstClr val="black"/>
              </a:solidFill>
              <a:latin typeface="+mn-lt"/>
            </a:endParaRPr>
          </a:p>
        </p:txBody>
      </p:sp>
    </p:spTree>
    <p:extLst>
      <p:ext uri="{BB962C8B-B14F-4D97-AF65-F5344CB8AC3E}">
        <p14:creationId xmlns:p14="http://schemas.microsoft.com/office/powerpoint/2010/main" val="2337222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168" y="2766218"/>
            <a:ext cx="6781800" cy="1325563"/>
          </a:xfrm>
        </p:spPr>
        <p:txBody>
          <a:bodyPr>
            <a:noAutofit/>
          </a:bodyPr>
          <a:lstStyle/>
          <a:p>
            <a:pPr lvl="0" defTabSz="914400">
              <a:lnSpc>
                <a:spcPct val="100000"/>
              </a:lnSpc>
              <a:spcBef>
                <a:spcPts val="0"/>
              </a:spcBef>
              <a:defRPr/>
            </a:pPr>
            <a:r>
              <a:rPr lang="en-US" sz="4800" b="1" dirty="0"/>
              <a:t>In adults, when you get less than 7 hours of sleep, your rate of death in women goes up by 21% and in men by 26%. </a:t>
            </a:r>
            <a:br>
              <a:rPr lang="en-US" sz="4800" b="1" dirty="0"/>
            </a:br>
            <a:endParaRPr lang="en-US" sz="4800" b="1" dirty="0"/>
          </a:p>
        </p:txBody>
      </p:sp>
      <p:pic>
        <p:nvPicPr>
          <p:cNvPr id="70658" name="Picture 2" descr="black alarm clock at 10:10 on white wooden table near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2"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49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7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Turn off the lights. </a:t>
            </a:r>
            <a:endParaRPr lang="en-US" sz="7200" dirty="0">
              <a:solidFill>
                <a:schemeClr val="bg1"/>
              </a:solidFill>
              <a:latin typeface="+mn-lt"/>
            </a:endParaRPr>
          </a:p>
        </p:txBody>
      </p:sp>
    </p:spTree>
    <p:extLst>
      <p:ext uri="{BB962C8B-B14F-4D97-AF65-F5344CB8AC3E}">
        <p14:creationId xmlns:p14="http://schemas.microsoft.com/office/powerpoint/2010/main" val="3886908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Avoid electronic devices. </a:t>
            </a:r>
            <a:endParaRPr lang="en-US" sz="7200" dirty="0">
              <a:solidFill>
                <a:schemeClr val="bg1"/>
              </a:solidFill>
              <a:latin typeface="+mn-lt"/>
            </a:endParaRPr>
          </a:p>
        </p:txBody>
      </p:sp>
    </p:spTree>
    <p:extLst>
      <p:ext uri="{BB962C8B-B14F-4D97-AF65-F5344CB8AC3E}">
        <p14:creationId xmlns:p14="http://schemas.microsoft.com/office/powerpoint/2010/main" val="1493789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Stick to a schedule.</a:t>
            </a:r>
            <a:endParaRPr lang="en-US" sz="7200" dirty="0">
              <a:solidFill>
                <a:schemeClr val="bg1"/>
              </a:solidFill>
              <a:latin typeface="+mn-lt"/>
            </a:endParaRPr>
          </a:p>
        </p:txBody>
      </p:sp>
    </p:spTree>
    <p:extLst>
      <p:ext uri="{BB962C8B-B14F-4D97-AF65-F5344CB8AC3E}">
        <p14:creationId xmlns:p14="http://schemas.microsoft.com/office/powerpoint/2010/main" val="1615175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Relax and get comfortable.</a:t>
            </a:r>
            <a:endParaRPr lang="en-US" sz="7200" dirty="0">
              <a:solidFill>
                <a:schemeClr val="bg1"/>
              </a:solidFill>
              <a:latin typeface="+mn-lt"/>
            </a:endParaRPr>
          </a:p>
        </p:txBody>
      </p:sp>
    </p:spTree>
    <p:extLst>
      <p:ext uri="{BB962C8B-B14F-4D97-AF65-F5344CB8AC3E}">
        <p14:creationId xmlns:p14="http://schemas.microsoft.com/office/powerpoint/2010/main" val="2756206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Get active. </a:t>
            </a:r>
          </a:p>
        </p:txBody>
      </p:sp>
    </p:spTree>
    <p:extLst>
      <p:ext uri="{BB962C8B-B14F-4D97-AF65-F5344CB8AC3E}">
        <p14:creationId xmlns:p14="http://schemas.microsoft.com/office/powerpoint/2010/main" val="3361632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05000"/>
            <a:ext cx="12192000" cy="1200329"/>
          </a:xfrm>
          <a:prstGeom prst="rect">
            <a:avLst/>
          </a:prstGeom>
          <a:noFill/>
        </p:spPr>
        <p:txBody>
          <a:bodyPr wrap="square" rtlCol="0">
            <a:spAutoFit/>
          </a:bodyPr>
          <a:lstStyle/>
          <a:p>
            <a:pPr algn="ctr"/>
            <a:r>
              <a:rPr lang="en-US" sz="7200" b="1" dirty="0">
                <a:solidFill>
                  <a:schemeClr val="bg1"/>
                </a:solidFill>
                <a:latin typeface="+mn-lt"/>
              </a:rPr>
              <a:t>Be grateful. </a:t>
            </a:r>
          </a:p>
        </p:txBody>
      </p:sp>
    </p:spTree>
    <p:extLst>
      <p:ext uri="{BB962C8B-B14F-4D97-AF65-F5344CB8AC3E}">
        <p14:creationId xmlns:p14="http://schemas.microsoft.com/office/powerpoint/2010/main" val="23683646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021"/>
            <a:ext cx="7610857" cy="6849979"/>
          </a:xfrm>
          <a:solidFill>
            <a:schemeClr val="tx1"/>
          </a:solidFill>
        </p:spPr>
        <p:txBody>
          <a:bodyPr/>
          <a:lstStyle/>
          <a:p>
            <a:endParaRPr lang="en-US"/>
          </a:p>
        </p:txBody>
      </p:sp>
      <p:pic>
        <p:nvPicPr>
          <p:cNvPr id="71682" name="Picture 2" descr="Woman in Black Long Sleeved Shirt Sleep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0857" y="0"/>
            <a:ext cx="4581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85800"/>
            <a:ext cx="12192000" cy="4524315"/>
          </a:xfrm>
          <a:prstGeom prst="rect">
            <a:avLst/>
          </a:prstGeom>
          <a:noFill/>
        </p:spPr>
        <p:txBody>
          <a:bodyPr wrap="square" rtlCol="0">
            <a:spAutoFit/>
          </a:bodyPr>
          <a:lstStyle/>
          <a:p>
            <a:pPr algn="ctr"/>
            <a:r>
              <a:rPr lang="en-US" sz="7200" b="1" dirty="0">
                <a:solidFill>
                  <a:schemeClr val="bg1"/>
                </a:solidFill>
                <a:latin typeface="+mj-lt"/>
              </a:rPr>
              <a:t>“Early to bed, early to rise, makes a man healthy, wealthy, and wise.” </a:t>
            </a:r>
          </a:p>
          <a:p>
            <a:pPr algn="ctr"/>
            <a:r>
              <a:rPr lang="en-US" sz="7200" b="1" dirty="0">
                <a:solidFill>
                  <a:schemeClr val="bg1"/>
                </a:solidFill>
                <a:latin typeface="+mj-lt"/>
              </a:rPr>
              <a:t>- Benjamin Franklin </a:t>
            </a:r>
          </a:p>
        </p:txBody>
      </p:sp>
    </p:spTree>
    <p:extLst>
      <p:ext uri="{BB962C8B-B14F-4D97-AF65-F5344CB8AC3E}">
        <p14:creationId xmlns:p14="http://schemas.microsoft.com/office/powerpoint/2010/main" val="383726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752600"/>
            <a:ext cx="7620000" cy="1325563"/>
          </a:xfrm>
        </p:spPr>
        <p:txBody>
          <a:bodyPr>
            <a:noAutofit/>
          </a:bodyPr>
          <a:lstStyle/>
          <a:p>
            <a:pPr algn="ctr"/>
            <a:r>
              <a:rPr lang="en-US" sz="9600" b="1" dirty="0"/>
              <a:t>T – </a:t>
            </a:r>
            <a:r>
              <a:rPr lang="en-US" sz="9600" b="1" dirty="0">
                <a:solidFill>
                  <a:srgbClr val="0070C0"/>
                </a:solidFill>
              </a:rPr>
              <a:t>Trust</a:t>
            </a:r>
            <a:r>
              <a:rPr lang="en-US" sz="9600" b="1" dirty="0"/>
              <a:t> </a:t>
            </a:r>
          </a:p>
        </p:txBody>
      </p:sp>
      <p:pic>
        <p:nvPicPr>
          <p:cNvPr id="73730" name="Picture 2" descr="grayscale photo of person and dog holding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958" y="12032"/>
            <a:ext cx="7636042" cy="6845968"/>
          </a:xfrm>
          <a:solidFill>
            <a:schemeClr val="tx1"/>
          </a:solidFill>
        </p:spPr>
        <p:txBody>
          <a:bodyPr/>
          <a:lstStyle/>
          <a:p>
            <a:endParaRPr lang="en-US" dirty="0"/>
          </a:p>
        </p:txBody>
      </p:sp>
      <p:pic>
        <p:nvPicPr>
          <p:cNvPr id="4098" name="Picture 2" descr="Yellow Happy Wooden Dec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55958" y="762000"/>
            <a:ext cx="7315200" cy="4708981"/>
          </a:xfrm>
          <a:prstGeom prst="rect">
            <a:avLst/>
          </a:prstGeom>
          <a:noFill/>
        </p:spPr>
        <p:txBody>
          <a:bodyPr wrap="square" rtlCol="0">
            <a:spAutoFit/>
          </a:bodyPr>
          <a:lstStyle/>
          <a:p>
            <a:r>
              <a:rPr lang="en-US" sz="6000" b="1" dirty="0">
                <a:solidFill>
                  <a:schemeClr val="bg1"/>
                </a:solidFill>
                <a:latin typeface="+mn-lt"/>
              </a:rPr>
              <a:t>“Happiness is nothing more than good health and a bad memory.”</a:t>
            </a:r>
          </a:p>
          <a:p>
            <a:r>
              <a:rPr lang="en-US" sz="6000" b="1" dirty="0">
                <a:solidFill>
                  <a:schemeClr val="bg1"/>
                </a:solidFill>
                <a:latin typeface="+mn-lt"/>
              </a:rPr>
              <a:t>- Albert Schweitzer </a:t>
            </a:r>
          </a:p>
        </p:txBody>
      </p:sp>
    </p:spTree>
    <p:extLst>
      <p:ext uri="{BB962C8B-B14F-4D97-AF65-F5344CB8AC3E}">
        <p14:creationId xmlns:p14="http://schemas.microsoft.com/office/powerpoint/2010/main" val="38500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descr="Photo of Child Reading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359316" cy="1325563"/>
          </a:xfrm>
        </p:spPr>
        <p:txBody>
          <a:bodyPr>
            <a:noAutofit/>
          </a:bodyPr>
          <a:lstStyle/>
          <a:p>
            <a:pPr lvl="0"/>
            <a:r>
              <a:rPr lang="en-US" sz="4800" b="1" dirty="0"/>
              <a:t>Stop </a:t>
            </a:r>
            <a:r>
              <a:rPr lang="en-US" sz="4800" b="1" dirty="0">
                <a:solidFill>
                  <a:srgbClr val="0070C0"/>
                </a:solidFill>
              </a:rPr>
              <a:t>smoking</a:t>
            </a:r>
            <a:r>
              <a:rPr lang="en-US" sz="4800" b="1" dirty="0"/>
              <a:t>.</a:t>
            </a:r>
            <a:br>
              <a:rPr lang="en-US" sz="4800" b="1" dirty="0"/>
            </a:br>
            <a:r>
              <a:rPr lang="en-US" sz="4800" b="1" dirty="0">
                <a:solidFill>
                  <a:srgbClr val="0070C0"/>
                </a:solidFill>
              </a:rPr>
              <a:t>Increase</a:t>
            </a:r>
            <a:r>
              <a:rPr lang="en-US" sz="4800" b="1" dirty="0"/>
              <a:t> physical activity.</a:t>
            </a:r>
            <a:br>
              <a:rPr lang="en-US" sz="4800" b="1" dirty="0"/>
            </a:br>
            <a:r>
              <a:rPr lang="en-US" sz="4800" b="1" dirty="0"/>
              <a:t>Become more </a:t>
            </a:r>
            <a:r>
              <a:rPr lang="en-US" sz="4800" b="1" dirty="0">
                <a:solidFill>
                  <a:srgbClr val="0070C0"/>
                </a:solidFill>
              </a:rPr>
              <a:t>social</a:t>
            </a:r>
            <a:r>
              <a:rPr lang="en-US" sz="4800" b="1" dirty="0"/>
              <a:t>.</a:t>
            </a:r>
            <a:br>
              <a:rPr lang="en-US" sz="4800" b="1" dirty="0"/>
            </a:br>
            <a:r>
              <a:rPr lang="en-US" sz="4800" b="1" dirty="0">
                <a:solidFill>
                  <a:srgbClr val="0070C0"/>
                </a:solidFill>
              </a:rPr>
              <a:t>Stay</a:t>
            </a:r>
            <a:r>
              <a:rPr lang="en-US" sz="4800" b="1" dirty="0"/>
              <a:t> married.</a:t>
            </a:r>
            <a:br>
              <a:rPr lang="en-US" sz="4800" b="1" dirty="0"/>
            </a:br>
            <a:endParaRPr lang="en-US" sz="4800" b="1" dirty="0"/>
          </a:p>
        </p:txBody>
      </p:sp>
      <p:pic>
        <p:nvPicPr>
          <p:cNvPr id="82946" name="Picture 2" descr="flat lay photography of cup and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4010"/>
            <a:ext cx="4648200" cy="693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3970" name="Picture 2" descr="selective focus photography of You Are Loved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2" y="0"/>
            <a:ext cx="122040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3970" name="Picture 2" descr="selective focus photography of You Are Loved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2" y="0"/>
            <a:ext cx="122040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685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514600"/>
            <a:ext cx="6781800" cy="1325563"/>
          </a:xfrm>
        </p:spPr>
        <p:txBody>
          <a:bodyPr>
            <a:noAutofit/>
          </a:bodyPr>
          <a:lstStyle/>
          <a:p>
            <a:r>
              <a:rPr lang="en-US" sz="5400" b="1" dirty="0">
                <a:latin typeface="+mn-lt"/>
              </a:rPr>
              <a:t>“If I knew I was going to live this long, I’d have taken better care of myself.”</a:t>
            </a:r>
            <a:br>
              <a:rPr lang="en-US" sz="5400" b="1" dirty="0">
                <a:latin typeface="+mn-lt"/>
              </a:rPr>
            </a:br>
            <a:r>
              <a:rPr lang="en-US" sz="5400" b="1" dirty="0">
                <a:latin typeface="+mn-lt"/>
              </a:rPr>
              <a:t>- Mickey Mantle </a:t>
            </a:r>
            <a:br>
              <a:rPr lang="en-US" sz="5400" b="1" dirty="0">
                <a:latin typeface="+mn-lt"/>
              </a:rPr>
            </a:br>
            <a:endParaRPr lang="en-US" sz="5400" b="1" dirty="0">
              <a:latin typeface="+mn-lt"/>
            </a:endParaRPr>
          </a:p>
        </p:txBody>
      </p:sp>
      <p:pic>
        <p:nvPicPr>
          <p:cNvPr id="86020" name="Picture 4" descr="Man in Gray Sweater Hugging Woman in White Sweater Holding White Flow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42"/>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2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362200"/>
            <a:ext cx="7348484" cy="1325563"/>
          </a:xfrm>
        </p:spPr>
        <p:txBody>
          <a:bodyPr>
            <a:noAutofit/>
          </a:bodyPr>
          <a:lstStyle/>
          <a:p>
            <a:r>
              <a:rPr lang="en-US" sz="6000" b="1" dirty="0">
                <a:latin typeface="+mn-lt"/>
              </a:rPr>
              <a:t>“I can do all things through Christ who strengthens me.” </a:t>
            </a:r>
            <a:br>
              <a:rPr lang="en-US" sz="6000" b="1" dirty="0">
                <a:latin typeface="+mn-lt"/>
              </a:rPr>
            </a:br>
            <a:r>
              <a:rPr lang="en-US" sz="6000" b="1" dirty="0">
                <a:latin typeface="+mn-lt"/>
              </a:rPr>
              <a:t>- Philippines 4:13 NKJV</a:t>
            </a:r>
            <a:br>
              <a:rPr lang="en-US" sz="6000" b="1" dirty="0">
                <a:latin typeface="+mn-lt"/>
              </a:rPr>
            </a:br>
            <a:endParaRPr lang="en-US" sz="6000" b="1" dirty="0">
              <a:latin typeface="+mn-lt"/>
            </a:endParaRPr>
          </a:p>
        </p:txBody>
      </p:sp>
      <p:pic>
        <p:nvPicPr>
          <p:cNvPr id="88066" name="Picture 2" descr="photo of woman climbing mount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3285" y="0"/>
            <a:ext cx="45387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18"/>
            <a:ext cx="6705600" cy="1325563"/>
          </a:xfrm>
        </p:spPr>
        <p:txBody>
          <a:bodyPr>
            <a:noAutofit/>
          </a:bodyPr>
          <a:lstStyle/>
          <a:p>
            <a:pPr lvl="0"/>
            <a:r>
              <a:rPr lang="en-US" sz="4000" b="1" dirty="0">
                <a:latin typeface="+mn-lt"/>
              </a:rPr>
              <a:t>1. What is one change that you want to make in your diet?</a:t>
            </a:r>
            <a:br>
              <a:rPr lang="en-US" sz="4000" b="1" dirty="0">
                <a:latin typeface="+mn-lt"/>
              </a:rPr>
            </a:br>
            <a:r>
              <a:rPr lang="en-US" sz="4000" b="1" dirty="0">
                <a:latin typeface="+mn-lt"/>
              </a:rPr>
              <a:t> </a:t>
            </a:r>
            <a:br>
              <a:rPr lang="en-US" sz="4000" b="1" dirty="0">
                <a:latin typeface="+mn-lt"/>
              </a:rPr>
            </a:br>
            <a:r>
              <a:rPr lang="en-US" sz="4000" b="1" dirty="0">
                <a:latin typeface="+mn-lt"/>
              </a:rPr>
              <a:t>2. What is one good decision that you want to make regarding your physical fitness? </a:t>
            </a:r>
            <a:br>
              <a:rPr lang="en-US" sz="4000" b="1" dirty="0">
                <a:latin typeface="+mn-lt"/>
              </a:rPr>
            </a:br>
            <a:r>
              <a:rPr lang="en-US" sz="4000" b="1" dirty="0">
                <a:latin typeface="+mn-lt"/>
              </a:rPr>
              <a:t> </a:t>
            </a:r>
            <a:br>
              <a:rPr lang="en-US" sz="4000" b="1" dirty="0">
                <a:latin typeface="+mn-lt"/>
              </a:rPr>
            </a:br>
            <a:r>
              <a:rPr lang="en-US" sz="4000" b="1" dirty="0">
                <a:latin typeface="+mn-lt"/>
              </a:rPr>
              <a:t>3. What part of the NEWSTART acronym spoke to your heart the most? </a:t>
            </a: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Grayscale Photography of L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3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
      <a:dk1>
        <a:srgbClr val="000000"/>
      </a:dk1>
      <a:lt1>
        <a:srgbClr val="FFFFFF"/>
      </a:lt1>
      <a:dk2>
        <a:srgbClr val="262C38"/>
      </a:dk2>
      <a:lt2>
        <a:srgbClr val="FFFFFF"/>
      </a:lt2>
      <a:accent1>
        <a:srgbClr val="E69844"/>
      </a:accent1>
      <a:accent2>
        <a:srgbClr val="EFBE6C"/>
      </a:accent2>
      <a:accent3>
        <a:srgbClr val="ACACAE"/>
      </a:accent3>
      <a:accent4>
        <a:srgbClr val="DADADA"/>
      </a:accent4>
      <a:accent5>
        <a:srgbClr val="F0CAB0"/>
      </a:accent5>
      <a:accent6>
        <a:srgbClr val="D9AC61"/>
      </a:accent6>
      <a:hlink>
        <a:srgbClr val="889ED2"/>
      </a:hlink>
      <a:folHlink>
        <a:srgbClr val="E9DCB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6699"/>
        </a:dk1>
        <a:lt1>
          <a:srgbClr val="FFFFFF"/>
        </a:lt1>
        <a:dk2>
          <a:srgbClr val="000000"/>
        </a:dk2>
        <a:lt2>
          <a:srgbClr val="E3EBF1"/>
        </a:lt2>
        <a:accent1>
          <a:srgbClr val="0099FF"/>
        </a:accent1>
        <a:accent2>
          <a:srgbClr val="D08828"/>
        </a:accent2>
        <a:accent3>
          <a:srgbClr val="AAAAAA"/>
        </a:accent3>
        <a:accent4>
          <a:srgbClr val="DADADA"/>
        </a:accent4>
        <a:accent5>
          <a:srgbClr val="AACAFF"/>
        </a:accent5>
        <a:accent6>
          <a:srgbClr val="BC7B23"/>
        </a:accent6>
        <a:hlink>
          <a:srgbClr val="66CCFF"/>
        </a:hlink>
        <a:folHlink>
          <a:srgbClr val="F3D599"/>
        </a:folHlink>
      </a:clrScheme>
      <a:clrMap bg1="dk2" tx1="lt1" bg2="dk1" tx2="lt2" accent1="accent1" accent2="accent2" accent3="accent3" accent4="accent4" accent5="accent5" accent6="accent6" hlink="hlink" folHlink="folHlink"/>
    </a:extraClrScheme>
    <a:extraClrScheme>
      <a:clrScheme name="Blank Presentation 14">
        <a:dk1>
          <a:srgbClr val="A50021"/>
        </a:dk1>
        <a:lt1>
          <a:srgbClr val="FFFFFF"/>
        </a:lt1>
        <a:dk2>
          <a:srgbClr val="000000"/>
        </a:dk2>
        <a:lt2>
          <a:srgbClr val="E3EBF1"/>
        </a:lt2>
        <a:accent1>
          <a:srgbClr val="FF6699"/>
        </a:accent1>
        <a:accent2>
          <a:srgbClr val="EC986E"/>
        </a:accent2>
        <a:accent3>
          <a:srgbClr val="AAAAAA"/>
        </a:accent3>
        <a:accent4>
          <a:srgbClr val="DADADA"/>
        </a:accent4>
        <a:accent5>
          <a:srgbClr val="FFB8CA"/>
        </a:accent5>
        <a:accent6>
          <a:srgbClr val="D68963"/>
        </a:accent6>
        <a:hlink>
          <a:srgbClr val="8FB9C3"/>
        </a:hlink>
        <a:folHlink>
          <a:srgbClr val="F3D599"/>
        </a:folHlink>
      </a:clrScheme>
      <a:clrMap bg1="dk2" tx1="lt1" bg2="dk1" tx2="lt2" accent1="accent1" accent2="accent2" accent3="accent3" accent4="accent4" accent5="accent5" accent6="accent6" hlink="hlink" folHlink="folHlink"/>
    </a:extraClrScheme>
    <a:extraClrScheme>
      <a:clrScheme name="Blank Presentation 15">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C4B8A2"/>
        </a:hlink>
        <a:folHlink>
          <a:srgbClr val="E9DCB9"/>
        </a:folHlink>
      </a:clrScheme>
      <a:clrMap bg1="dk2" tx1="lt1" bg2="dk1" tx2="lt2" accent1="accent1" accent2="accent2" accent3="accent3" accent4="accent4" accent5="accent5" accent6="accent6" hlink="hlink" folHlink="folHlink"/>
    </a:extraClrScheme>
    <a:extraClrScheme>
      <a:clrScheme name="Blank Presentation 16">
        <a:dk1>
          <a:srgbClr val="660033"/>
        </a:dk1>
        <a:lt1>
          <a:srgbClr val="FFFFFF"/>
        </a:lt1>
        <a:dk2>
          <a:srgbClr val="686B5D"/>
        </a:dk2>
        <a:lt2>
          <a:srgbClr val="D1D1CB"/>
        </a:lt2>
        <a:accent1>
          <a:srgbClr val="A79C6B"/>
        </a:accent1>
        <a:accent2>
          <a:srgbClr val="E89C40"/>
        </a:accent2>
        <a:accent3>
          <a:srgbClr val="B9BAB6"/>
        </a:accent3>
        <a:accent4>
          <a:srgbClr val="DADADA"/>
        </a:accent4>
        <a:accent5>
          <a:srgbClr val="D0CBBA"/>
        </a:accent5>
        <a:accent6>
          <a:srgbClr val="D28D39"/>
        </a:accent6>
        <a:hlink>
          <a:srgbClr val="755B8D"/>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4462</Words>
  <Application>Microsoft Office PowerPoint</Application>
  <PresentationFormat>Widescreen</PresentationFormat>
  <Paragraphs>297</Paragraphs>
  <Slides>86</Slides>
  <Notes>86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86</vt:i4>
      </vt:variant>
    </vt:vector>
  </HeadingPairs>
  <TitlesOfParts>
    <vt:vector size="92" baseType="lpstr">
      <vt:lpstr>Arial</vt:lpstr>
      <vt:lpstr>Calibri</vt:lpstr>
      <vt:lpstr>Calibri Light</vt:lpstr>
      <vt:lpstr>1_Office Theme</vt:lpstr>
      <vt:lpstr>2_Office Theme</vt:lpstr>
      <vt:lpstr>1_Blank Presentation</vt:lpstr>
      <vt:lpstr>PowerPoint Presentation</vt:lpstr>
      <vt:lpstr> Untapped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thief does not come except to steal, and to kill, and to destroy. I have come that they may have life, and that they may have it more abundantly.  - John 10:10 NKJV </vt:lpstr>
      <vt:lpstr>Beloved, I pray that you may prosper in all things and be in health, just as your soul prospers.  - 3 John 1:2 NKJV </vt:lpstr>
      <vt:lpstr>“An ounce of prevention is worth a pound of cure.”  - Benjamin Franklin  </vt:lpstr>
      <vt:lpstr>NEWSTART</vt:lpstr>
      <vt:lpstr>N – Nutrition </vt:lpstr>
      <vt:lpstr>The average caloric intake for moderately active adults is between 2,000 and 2,500 calories per day.  </vt:lpstr>
      <vt:lpstr>Late - 400 calories + Muffin - 400 calories   </vt:lpstr>
      <vt:lpstr>“Breakfast like a king; lunch like a prince; dinner like a pauper.”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“…doctors are always working to preserve our health and cooks to destroy it, but the latter is often more successful.”  - Denis Diderot  </vt:lpstr>
      <vt:lpstr>E – Exercise</vt:lpstr>
      <vt:lpstr>CDC reports that only 23% of Americans get light to moderate exercise</vt:lpstr>
      <vt:lpstr>Obesity Heart Disease High Blood Pressure Stroke Diabetes Osteoporosis Cancer Anxiety and Depression </vt:lpstr>
      <vt:lpstr>PowerPoint Presentation</vt:lpstr>
      <vt:lpstr>PowerPoint Presentation</vt:lpstr>
      <vt:lpstr> </vt:lpstr>
      <vt:lpstr> </vt:lpstr>
      <vt:lpstr> </vt:lpstr>
      <vt:lpstr> </vt:lpstr>
      <vt:lpstr> </vt:lpstr>
      <vt:lpstr> </vt:lpstr>
      <vt:lpstr>PowerPoint Presentation</vt:lpstr>
      <vt:lpstr>W- Water</vt:lpstr>
      <vt:lpstr>Kidney Stones </vt:lpstr>
      <vt:lpstr>Gallbladder Disease</vt:lpstr>
      <vt:lpstr>Constipation</vt:lpstr>
      <vt:lpstr>Urinary Tract Infections</vt:lpstr>
      <vt:lpstr>High Blood Pressure</vt:lpstr>
      <vt:lpstr>Glaucoma</vt:lpstr>
      <vt:lpstr>Divide your body weight (in pounds) in half. The number that you get is the amount of water in ounces that you should consume every day.  </vt:lpstr>
      <vt:lpstr>S – Sunlight</vt:lpstr>
      <vt:lpstr>PowerPoint Presentation</vt:lpstr>
      <vt:lpstr>PowerPoint Presentation</vt:lpstr>
      <vt:lpstr>PowerPoint Presentation</vt:lpstr>
      <vt:lpstr>T- Temperance</vt:lpstr>
      <vt:lpstr>“Joy, temperance, and repose, slam the door on the doctor’s nose.” - Henry Longfellow </vt:lpstr>
      <vt:lpstr>PowerPoint Presentation</vt:lpstr>
      <vt:lpstr>PowerPoint Presentation</vt:lpstr>
      <vt:lpstr>A – Air</vt:lpstr>
      <vt:lpstr>PowerPoint Presentation</vt:lpstr>
      <vt:lpstr>PowerPoint Presentation</vt:lpstr>
      <vt:lpstr>Go to a place where there are higher concentrations of negative ions. An example would be the forest or the beach.  </vt:lpstr>
      <vt:lpstr>Intentionally take 3-5 deep breaths of clean air.</vt:lpstr>
      <vt:lpstr>Weather permitting, open a window in your home. At night keep a bedroom window open to allow those happy ions into your room. </vt:lpstr>
      <vt:lpstr>When at work, step outside every hour for a breather.</vt:lpstr>
      <vt:lpstr>On the weekend, spend time out in nature. </vt:lpstr>
      <vt:lpstr>R – Rest </vt:lpstr>
      <vt:lpstr>PowerPoint Presentation</vt:lpstr>
      <vt:lpstr>Newborns – 18 hours Children – 12 hours Teens – 9 Hours Adults – 8 hours Senior Citizens – 9 Hours </vt:lpstr>
      <vt:lpstr>In adults, when you get less than 7 hours of sleep, your rate of death in women goes up by 21% and in men by 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 – Trust </vt:lpstr>
      <vt:lpstr>PowerPoint Presentation</vt:lpstr>
      <vt:lpstr>Stop smoking. Increase physical activity. Become more social. Stay married. </vt:lpstr>
      <vt:lpstr>PowerPoint Presentation</vt:lpstr>
      <vt:lpstr>PowerPoint Presentation</vt:lpstr>
      <vt:lpstr>“If I knew I was going to live this long, I’d have taken better care of myself.” - Mickey Mantle  </vt:lpstr>
      <vt:lpstr>“I can do all things through Christ who strengthens me.”  - Philippines 4:13 NKJV </vt:lpstr>
      <vt:lpstr>1. What is one change that you want to make in your diet?   2. What is one good decision that you want to make regarding your physical fitness?    3. What part of the NEWSTART acronym spoke to your heart the most?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118</cp:revision>
  <dcterms:created xsi:type="dcterms:W3CDTF">2020-04-07T20:55:20Z</dcterms:created>
  <dcterms:modified xsi:type="dcterms:W3CDTF">2022-01-22T16:29:20Z</dcterms:modified>
</cp:coreProperties>
</file>