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5" r:id="rId4"/>
    <p:sldId id="277" r:id="rId5"/>
    <p:sldId id="278" r:id="rId6"/>
    <p:sldId id="279" r:id="rId7"/>
    <p:sldId id="280" r:id="rId8"/>
    <p:sldId id="260" r:id="rId9"/>
    <p:sldId id="301" r:id="rId10"/>
    <p:sldId id="257" r:id="rId11"/>
    <p:sldId id="266" r:id="rId12"/>
    <p:sldId id="267" r:id="rId13"/>
    <p:sldId id="298" r:id="rId14"/>
    <p:sldId id="263" r:id="rId15"/>
    <p:sldId id="276" r:id="rId16"/>
    <p:sldId id="303" r:id="rId17"/>
    <p:sldId id="274" r:id="rId18"/>
    <p:sldId id="264" r:id="rId19"/>
    <p:sldId id="291" r:id="rId20"/>
    <p:sldId id="268" r:id="rId21"/>
    <p:sldId id="304" r:id="rId22"/>
    <p:sldId id="287" r:id="rId23"/>
    <p:sldId id="299" r:id="rId24"/>
    <p:sldId id="295" r:id="rId25"/>
    <p:sldId id="290" r:id="rId26"/>
    <p:sldId id="294" r:id="rId27"/>
    <p:sldId id="258" r:id="rId28"/>
    <p:sldId id="300"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F00"/>
    <a:srgbClr val="FF730E"/>
    <a:srgbClr val="FF8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p:restoredTop sz="96327"/>
  </p:normalViewPr>
  <p:slideViewPr>
    <p:cSldViewPr snapToGrid="0">
      <p:cViewPr varScale="1">
        <p:scale>
          <a:sx n="73" d="100"/>
          <a:sy n="73" d="100"/>
        </p:scale>
        <p:origin x="2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B316-722D-CC7D-D7DA-3C9B92FA62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4CDF88-555E-583D-8428-00C6A6189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05BBB-B9BA-1A9D-9DA8-11150D55DF5A}"/>
              </a:ext>
            </a:extLst>
          </p:cNvPr>
          <p:cNvSpPr>
            <a:spLocks noGrp="1"/>
          </p:cNvSpPr>
          <p:nvPr>
            <p:ph type="dt" sz="half" idx="10"/>
          </p:nvPr>
        </p:nvSpPr>
        <p:spPr/>
        <p:txBody>
          <a:bodyPr/>
          <a:lstStyle/>
          <a:p>
            <a:fld id="{A3A7E3C5-7BAA-C743-AB3F-EFEA5DD4A9B6}" type="datetimeFigureOut">
              <a:rPr lang="en-US" smtClean="0"/>
              <a:t>9/18/2023</a:t>
            </a:fld>
            <a:endParaRPr lang="en-US"/>
          </a:p>
        </p:txBody>
      </p:sp>
      <p:sp>
        <p:nvSpPr>
          <p:cNvPr id="5" name="Footer Placeholder 4">
            <a:extLst>
              <a:ext uri="{FF2B5EF4-FFF2-40B4-BE49-F238E27FC236}">
                <a16:creationId xmlns:a16="http://schemas.microsoft.com/office/drawing/2014/main" id="{6F767C3B-5D40-1B64-D863-290E16455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BE941-013D-E4CB-0C2F-AEFCF1FA7E9E}"/>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7677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8B0B-321E-2946-9073-79E38803CA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E2E85-CFDF-9ABC-791D-A24359C44C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F1B1C-ABC1-F3DD-CDC9-0E768106D43A}"/>
              </a:ext>
            </a:extLst>
          </p:cNvPr>
          <p:cNvSpPr>
            <a:spLocks noGrp="1"/>
          </p:cNvSpPr>
          <p:nvPr>
            <p:ph type="dt" sz="half" idx="10"/>
          </p:nvPr>
        </p:nvSpPr>
        <p:spPr/>
        <p:txBody>
          <a:bodyPr/>
          <a:lstStyle/>
          <a:p>
            <a:fld id="{A3A7E3C5-7BAA-C743-AB3F-EFEA5DD4A9B6}" type="datetimeFigureOut">
              <a:rPr lang="en-US" smtClean="0"/>
              <a:t>9/18/2023</a:t>
            </a:fld>
            <a:endParaRPr lang="en-US"/>
          </a:p>
        </p:txBody>
      </p:sp>
      <p:sp>
        <p:nvSpPr>
          <p:cNvPr id="5" name="Footer Placeholder 4">
            <a:extLst>
              <a:ext uri="{FF2B5EF4-FFF2-40B4-BE49-F238E27FC236}">
                <a16:creationId xmlns:a16="http://schemas.microsoft.com/office/drawing/2014/main" id="{486DA754-C2FF-2DE6-9A4E-4F4EEC015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364BB-98AD-D26D-0E81-E097E374FAAC}"/>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71117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BE3688-41C4-8242-08E9-83BC020727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274DBD-C9D3-C7DB-0574-A08AF3E0AE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BF6EB-4E4D-B1F2-9279-656B5E85B527}"/>
              </a:ext>
            </a:extLst>
          </p:cNvPr>
          <p:cNvSpPr>
            <a:spLocks noGrp="1"/>
          </p:cNvSpPr>
          <p:nvPr>
            <p:ph type="dt" sz="half" idx="10"/>
          </p:nvPr>
        </p:nvSpPr>
        <p:spPr/>
        <p:txBody>
          <a:bodyPr/>
          <a:lstStyle/>
          <a:p>
            <a:fld id="{A3A7E3C5-7BAA-C743-AB3F-EFEA5DD4A9B6}" type="datetimeFigureOut">
              <a:rPr lang="en-US" smtClean="0"/>
              <a:t>9/18/2023</a:t>
            </a:fld>
            <a:endParaRPr lang="en-US"/>
          </a:p>
        </p:txBody>
      </p:sp>
      <p:sp>
        <p:nvSpPr>
          <p:cNvPr id="5" name="Footer Placeholder 4">
            <a:extLst>
              <a:ext uri="{FF2B5EF4-FFF2-40B4-BE49-F238E27FC236}">
                <a16:creationId xmlns:a16="http://schemas.microsoft.com/office/drawing/2014/main" id="{1DCBD009-5AC7-DC0D-FB29-8F571A684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086E6-06D8-466A-60A4-CAD62E634497}"/>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58023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299F-2229-FD62-DD01-611A48348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0D94C-64E6-3394-E24F-4B4C03871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0F51A-7F5B-2251-4CEF-580929855C6A}"/>
              </a:ext>
            </a:extLst>
          </p:cNvPr>
          <p:cNvSpPr>
            <a:spLocks noGrp="1"/>
          </p:cNvSpPr>
          <p:nvPr>
            <p:ph type="dt" sz="half" idx="10"/>
          </p:nvPr>
        </p:nvSpPr>
        <p:spPr/>
        <p:txBody>
          <a:bodyPr/>
          <a:lstStyle/>
          <a:p>
            <a:fld id="{A3A7E3C5-7BAA-C743-AB3F-EFEA5DD4A9B6}" type="datetimeFigureOut">
              <a:rPr lang="en-US" smtClean="0"/>
              <a:t>9/18/2023</a:t>
            </a:fld>
            <a:endParaRPr lang="en-US"/>
          </a:p>
        </p:txBody>
      </p:sp>
      <p:sp>
        <p:nvSpPr>
          <p:cNvPr id="5" name="Footer Placeholder 4">
            <a:extLst>
              <a:ext uri="{FF2B5EF4-FFF2-40B4-BE49-F238E27FC236}">
                <a16:creationId xmlns:a16="http://schemas.microsoft.com/office/drawing/2014/main" id="{FC76007F-1259-C50A-A79D-C7F8ADFF8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E23CA-1B7B-1CCA-5BF4-4AB557881ED3}"/>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123665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5BC3-F358-378A-E407-F0CAE090CF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8F6EFF-B73E-B22D-3DB9-E621ACD1F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8EAA16-2F4F-86B5-9499-6BE6942D4D0F}"/>
              </a:ext>
            </a:extLst>
          </p:cNvPr>
          <p:cNvSpPr>
            <a:spLocks noGrp="1"/>
          </p:cNvSpPr>
          <p:nvPr>
            <p:ph type="dt" sz="half" idx="10"/>
          </p:nvPr>
        </p:nvSpPr>
        <p:spPr/>
        <p:txBody>
          <a:bodyPr/>
          <a:lstStyle/>
          <a:p>
            <a:fld id="{A3A7E3C5-7BAA-C743-AB3F-EFEA5DD4A9B6}" type="datetimeFigureOut">
              <a:rPr lang="en-US" smtClean="0"/>
              <a:t>9/18/2023</a:t>
            </a:fld>
            <a:endParaRPr lang="en-US"/>
          </a:p>
        </p:txBody>
      </p:sp>
      <p:sp>
        <p:nvSpPr>
          <p:cNvPr id="5" name="Footer Placeholder 4">
            <a:extLst>
              <a:ext uri="{FF2B5EF4-FFF2-40B4-BE49-F238E27FC236}">
                <a16:creationId xmlns:a16="http://schemas.microsoft.com/office/drawing/2014/main" id="{95881EEF-34E5-F788-5C64-EB3DAF3EB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14908-CA44-672E-1689-B512FCAC80D2}"/>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208325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D961-A580-FC52-26B7-AC40ACA34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B216E-7EA0-99B7-C9FB-B80F2D7015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6B359-6B16-2AFE-D36C-B89880B62A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CE79BE-00F0-4821-35E7-0B29461D4481}"/>
              </a:ext>
            </a:extLst>
          </p:cNvPr>
          <p:cNvSpPr>
            <a:spLocks noGrp="1"/>
          </p:cNvSpPr>
          <p:nvPr>
            <p:ph type="dt" sz="half" idx="10"/>
          </p:nvPr>
        </p:nvSpPr>
        <p:spPr/>
        <p:txBody>
          <a:bodyPr/>
          <a:lstStyle/>
          <a:p>
            <a:fld id="{A3A7E3C5-7BAA-C743-AB3F-EFEA5DD4A9B6}" type="datetimeFigureOut">
              <a:rPr lang="en-US" smtClean="0"/>
              <a:t>9/18/2023</a:t>
            </a:fld>
            <a:endParaRPr lang="en-US"/>
          </a:p>
        </p:txBody>
      </p:sp>
      <p:sp>
        <p:nvSpPr>
          <p:cNvPr id="6" name="Footer Placeholder 5">
            <a:extLst>
              <a:ext uri="{FF2B5EF4-FFF2-40B4-BE49-F238E27FC236}">
                <a16:creationId xmlns:a16="http://schemas.microsoft.com/office/drawing/2014/main" id="{3BA29FA7-539E-2ED6-650D-104A6A282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EE005-3303-9131-B418-96B2E2ED192C}"/>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52289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47E6-C995-28A3-991E-DEA896A4AD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88BC78-0BD5-D44B-F63E-869ED7E6B6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B87F69-DAB3-35E8-7A89-738B37436D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F21671-B833-4391-21C2-0681D8A94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B53AC-F5C6-C98E-1CF6-2FAA18ED8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9323F0-8599-3267-345E-38C108F146AB}"/>
              </a:ext>
            </a:extLst>
          </p:cNvPr>
          <p:cNvSpPr>
            <a:spLocks noGrp="1"/>
          </p:cNvSpPr>
          <p:nvPr>
            <p:ph type="dt" sz="half" idx="10"/>
          </p:nvPr>
        </p:nvSpPr>
        <p:spPr/>
        <p:txBody>
          <a:bodyPr/>
          <a:lstStyle/>
          <a:p>
            <a:fld id="{A3A7E3C5-7BAA-C743-AB3F-EFEA5DD4A9B6}" type="datetimeFigureOut">
              <a:rPr lang="en-US" smtClean="0"/>
              <a:t>9/18/2023</a:t>
            </a:fld>
            <a:endParaRPr lang="en-US"/>
          </a:p>
        </p:txBody>
      </p:sp>
      <p:sp>
        <p:nvSpPr>
          <p:cNvPr id="8" name="Footer Placeholder 7">
            <a:extLst>
              <a:ext uri="{FF2B5EF4-FFF2-40B4-BE49-F238E27FC236}">
                <a16:creationId xmlns:a16="http://schemas.microsoft.com/office/drawing/2014/main" id="{D3A5AAB4-6B08-93AE-63A1-95DC67FE6A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EFC7D9-5848-4103-2C53-3A8D9763D871}"/>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169693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665D-C959-50E5-3278-F5A4BC60A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ECC4A6-79E3-2215-0474-F91EDC4F6DB5}"/>
              </a:ext>
            </a:extLst>
          </p:cNvPr>
          <p:cNvSpPr>
            <a:spLocks noGrp="1"/>
          </p:cNvSpPr>
          <p:nvPr>
            <p:ph type="dt" sz="half" idx="10"/>
          </p:nvPr>
        </p:nvSpPr>
        <p:spPr/>
        <p:txBody>
          <a:bodyPr/>
          <a:lstStyle/>
          <a:p>
            <a:fld id="{A3A7E3C5-7BAA-C743-AB3F-EFEA5DD4A9B6}" type="datetimeFigureOut">
              <a:rPr lang="en-US" smtClean="0"/>
              <a:t>9/18/2023</a:t>
            </a:fld>
            <a:endParaRPr lang="en-US"/>
          </a:p>
        </p:txBody>
      </p:sp>
      <p:sp>
        <p:nvSpPr>
          <p:cNvPr id="4" name="Footer Placeholder 3">
            <a:extLst>
              <a:ext uri="{FF2B5EF4-FFF2-40B4-BE49-F238E27FC236}">
                <a16:creationId xmlns:a16="http://schemas.microsoft.com/office/drawing/2014/main" id="{79CB6A55-3E29-F583-8AC7-C2B1577F27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CCF404-2F45-F3AA-64C2-ACBFB68F0CA5}"/>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88504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63F05-33CF-7837-969D-E988BF694E92}"/>
              </a:ext>
            </a:extLst>
          </p:cNvPr>
          <p:cNvSpPr>
            <a:spLocks noGrp="1"/>
          </p:cNvSpPr>
          <p:nvPr>
            <p:ph type="dt" sz="half" idx="10"/>
          </p:nvPr>
        </p:nvSpPr>
        <p:spPr/>
        <p:txBody>
          <a:bodyPr/>
          <a:lstStyle/>
          <a:p>
            <a:fld id="{A3A7E3C5-7BAA-C743-AB3F-EFEA5DD4A9B6}" type="datetimeFigureOut">
              <a:rPr lang="en-US" smtClean="0"/>
              <a:t>9/18/2023</a:t>
            </a:fld>
            <a:endParaRPr lang="en-US"/>
          </a:p>
        </p:txBody>
      </p:sp>
      <p:sp>
        <p:nvSpPr>
          <p:cNvPr id="3" name="Footer Placeholder 2">
            <a:extLst>
              <a:ext uri="{FF2B5EF4-FFF2-40B4-BE49-F238E27FC236}">
                <a16:creationId xmlns:a16="http://schemas.microsoft.com/office/drawing/2014/main" id="{C5C0BF6D-E232-1169-0AB3-C00DF4AC4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CE7B4B-8135-A262-E759-B89D3D30E3A5}"/>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73098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914C-455B-024C-4FC7-615EC66A5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E97960-030B-B4FF-75A7-18D84CF29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50F1B-2D44-93BE-AA27-E24076A4E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BF520-367C-71C3-9630-F4FE64E4F29B}"/>
              </a:ext>
            </a:extLst>
          </p:cNvPr>
          <p:cNvSpPr>
            <a:spLocks noGrp="1"/>
          </p:cNvSpPr>
          <p:nvPr>
            <p:ph type="dt" sz="half" idx="10"/>
          </p:nvPr>
        </p:nvSpPr>
        <p:spPr/>
        <p:txBody>
          <a:bodyPr/>
          <a:lstStyle/>
          <a:p>
            <a:fld id="{A3A7E3C5-7BAA-C743-AB3F-EFEA5DD4A9B6}" type="datetimeFigureOut">
              <a:rPr lang="en-US" smtClean="0"/>
              <a:t>9/18/2023</a:t>
            </a:fld>
            <a:endParaRPr lang="en-US"/>
          </a:p>
        </p:txBody>
      </p:sp>
      <p:sp>
        <p:nvSpPr>
          <p:cNvPr id="6" name="Footer Placeholder 5">
            <a:extLst>
              <a:ext uri="{FF2B5EF4-FFF2-40B4-BE49-F238E27FC236}">
                <a16:creationId xmlns:a16="http://schemas.microsoft.com/office/drawing/2014/main" id="{01D8878D-5136-0816-BBF1-DBBE5E266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E4DC3-2922-8AC4-B72C-770D9B10097D}"/>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60680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E87C-0C41-C8BA-B537-02C280A60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45E22D-07B9-EC4B-70C6-0A287CD27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672BEC-C864-55E9-F60E-B160BB1D4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5E61A-A5AA-DEA7-B79E-B4DD019D136D}"/>
              </a:ext>
            </a:extLst>
          </p:cNvPr>
          <p:cNvSpPr>
            <a:spLocks noGrp="1"/>
          </p:cNvSpPr>
          <p:nvPr>
            <p:ph type="dt" sz="half" idx="10"/>
          </p:nvPr>
        </p:nvSpPr>
        <p:spPr/>
        <p:txBody>
          <a:bodyPr/>
          <a:lstStyle/>
          <a:p>
            <a:fld id="{A3A7E3C5-7BAA-C743-AB3F-EFEA5DD4A9B6}" type="datetimeFigureOut">
              <a:rPr lang="en-US" smtClean="0"/>
              <a:t>9/18/2023</a:t>
            </a:fld>
            <a:endParaRPr lang="en-US"/>
          </a:p>
        </p:txBody>
      </p:sp>
      <p:sp>
        <p:nvSpPr>
          <p:cNvPr id="6" name="Footer Placeholder 5">
            <a:extLst>
              <a:ext uri="{FF2B5EF4-FFF2-40B4-BE49-F238E27FC236}">
                <a16:creationId xmlns:a16="http://schemas.microsoft.com/office/drawing/2014/main" id="{0D50841B-F1DF-121F-6B51-B3C269657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0FB6C-BA75-9779-E756-14F393DA24C2}"/>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5888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09C41-6111-2271-CE18-3EA57D831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216F13-2091-F0F7-A4EE-9C9DF35B0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2CD5E-329F-638D-5868-A3A149719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7E3C5-7BAA-C743-AB3F-EFEA5DD4A9B6}" type="datetimeFigureOut">
              <a:rPr lang="en-US" smtClean="0"/>
              <a:t>9/18/2023</a:t>
            </a:fld>
            <a:endParaRPr lang="en-US"/>
          </a:p>
        </p:txBody>
      </p:sp>
      <p:sp>
        <p:nvSpPr>
          <p:cNvPr id="5" name="Footer Placeholder 4">
            <a:extLst>
              <a:ext uri="{FF2B5EF4-FFF2-40B4-BE49-F238E27FC236}">
                <a16:creationId xmlns:a16="http://schemas.microsoft.com/office/drawing/2014/main" id="{F6A60014-7542-73A0-16B7-642E2E5C9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05CF6D-EB2F-77BC-99A3-4FB6DF7F7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DA3CC-BEE5-B943-931E-45C67B441D90}" type="slidenum">
              <a:rPr lang="en-US" smtClean="0"/>
              <a:t>‹#›</a:t>
            </a:fld>
            <a:endParaRPr lang="en-US"/>
          </a:p>
        </p:txBody>
      </p:sp>
    </p:spTree>
    <p:extLst>
      <p:ext uri="{BB962C8B-B14F-4D97-AF65-F5344CB8AC3E}">
        <p14:creationId xmlns:p14="http://schemas.microsoft.com/office/powerpoint/2010/main" val="23716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7A93-0807-F5CC-4903-E4E5122D1357}"/>
              </a:ext>
            </a:extLst>
          </p:cNvPr>
          <p:cNvSpPr>
            <a:spLocks noGrp="1"/>
          </p:cNvSpPr>
          <p:nvPr>
            <p:ph type="ctrTitle"/>
          </p:nvPr>
        </p:nvSpPr>
        <p:spPr>
          <a:xfrm>
            <a:off x="333830" y="1801985"/>
            <a:ext cx="6676570" cy="2387600"/>
          </a:xfrm>
        </p:spPr>
        <p:txBody>
          <a:bodyPr>
            <a:noAutofit/>
          </a:bodyPr>
          <a:lstStyle/>
          <a:p>
            <a:pPr algn="l"/>
            <a:r>
              <a:rPr lang="es-MX" b="1" dirty="0">
                <a:solidFill>
                  <a:srgbClr val="FF0000"/>
                </a:solidFill>
                <a:effectLst>
                  <a:glow rad="228600">
                    <a:schemeClr val="accent2">
                      <a:satMod val="175000"/>
                      <a:alpha val="40000"/>
                    </a:schemeClr>
                  </a:glow>
                </a:effectLst>
                <a:latin typeface="Centaur" panose="02030504050205020304" pitchFamily="18" charset="0"/>
              </a:rPr>
              <a:t>ENCIENDE</a:t>
            </a:r>
            <a:r>
              <a:rPr lang="es-MX" b="1" dirty="0">
                <a:solidFill>
                  <a:schemeClr val="tx1">
                    <a:lumMod val="75000"/>
                    <a:lumOff val="25000"/>
                  </a:schemeClr>
                </a:solidFill>
                <a:latin typeface="Centaur" panose="02030504050205020304" pitchFamily="18" charset="0"/>
              </a:rPr>
              <a:t> TU VIDA DE ORACIÓN</a:t>
            </a:r>
            <a:endParaRPr lang="en-US" b="1" dirty="0">
              <a:solidFill>
                <a:schemeClr val="tx1">
                  <a:lumMod val="75000"/>
                  <a:lumOff val="25000"/>
                </a:schemeClr>
              </a:solidFill>
              <a:latin typeface="Centaur" panose="02030504050205020304" pitchFamily="18" charset="0"/>
            </a:endParaRPr>
          </a:p>
        </p:txBody>
      </p:sp>
      <p:sp>
        <p:nvSpPr>
          <p:cNvPr id="3" name="Subtitle 2">
            <a:extLst>
              <a:ext uri="{FF2B5EF4-FFF2-40B4-BE49-F238E27FC236}">
                <a16:creationId xmlns:a16="http://schemas.microsoft.com/office/drawing/2014/main" id="{E2145BAE-582D-EE39-1466-0B1585ED38B8}"/>
              </a:ext>
            </a:extLst>
          </p:cNvPr>
          <p:cNvSpPr>
            <a:spLocks noGrp="1"/>
          </p:cNvSpPr>
          <p:nvPr>
            <p:ph type="subTitle" idx="1"/>
          </p:nvPr>
        </p:nvSpPr>
        <p:spPr>
          <a:xfrm>
            <a:off x="1571598" y="4463333"/>
            <a:ext cx="5622324" cy="1655762"/>
          </a:xfrm>
        </p:spPr>
        <p:txBody>
          <a:bodyPr>
            <a:normAutofit/>
          </a:bodyPr>
          <a:lstStyle/>
          <a:p>
            <a:pPr algn="l"/>
            <a:r>
              <a:rPr lang="en-US" sz="2800" b="1" dirty="0">
                <a:solidFill>
                  <a:schemeClr val="tx1">
                    <a:lumMod val="75000"/>
                    <a:lumOff val="25000"/>
                  </a:schemeClr>
                </a:solidFill>
                <a:latin typeface="Centaur" panose="02030504050205020304" pitchFamily="18" charset="0"/>
              </a:rPr>
              <a:t>Sermón de Linda Mei Lin Koh, Ed.D.</a:t>
            </a:r>
          </a:p>
        </p:txBody>
      </p:sp>
      <p:sp>
        <p:nvSpPr>
          <p:cNvPr id="4" name="TextBox 3">
            <a:extLst>
              <a:ext uri="{FF2B5EF4-FFF2-40B4-BE49-F238E27FC236}">
                <a16:creationId xmlns:a16="http://schemas.microsoft.com/office/drawing/2014/main" id="{790CA9D6-79D6-C31B-CE9E-18962A38F3CF}"/>
              </a:ext>
            </a:extLst>
          </p:cNvPr>
          <p:cNvSpPr txBox="1"/>
          <p:nvPr/>
        </p:nvSpPr>
        <p:spPr>
          <a:xfrm>
            <a:off x="1168357" y="6095110"/>
            <a:ext cx="5859746" cy="646331"/>
          </a:xfrm>
          <a:prstGeom prst="rect">
            <a:avLst/>
          </a:prstGeom>
          <a:noFill/>
        </p:spPr>
        <p:txBody>
          <a:bodyPr wrap="none" rtlCol="0">
            <a:spAutoFit/>
          </a:bodyPr>
          <a:lstStyle/>
          <a:p>
            <a:r>
              <a:rPr lang="es-MX" dirty="0">
                <a:effectLst>
                  <a:outerShdw blurRad="38100" dist="38100" dir="2700000" algn="tl">
                    <a:srgbClr val="000000">
                      <a:alpha val="43137"/>
                    </a:srgbClr>
                  </a:outerShdw>
                </a:effectLst>
                <a:latin typeface="Centaur" panose="02030504050205020304" pitchFamily="18" charset="0"/>
              </a:rPr>
              <a:t>DÍA INTERNACIONAL DE ORACIÓN DE LA MUJER 2024</a:t>
            </a:r>
          </a:p>
          <a:p>
            <a:r>
              <a:rPr lang="es-MX" dirty="0">
                <a:effectLst>
                  <a:outerShdw blurRad="38100" dist="38100" dir="2700000" algn="tl">
                    <a:srgbClr val="000000">
                      <a:alpha val="43137"/>
                    </a:srgbClr>
                  </a:outerShdw>
                </a:effectLst>
                <a:latin typeface="Centaur" panose="02030504050205020304" pitchFamily="18" charset="0"/>
              </a:rPr>
              <a:t>Ministerios de la Mujer de la Conferencia General</a:t>
            </a:r>
            <a:endParaRPr lang="en-US" dirty="0">
              <a:effectLst>
                <a:outerShdw blurRad="38100" dist="38100" dir="2700000" algn="tl">
                  <a:srgbClr val="000000">
                    <a:alpha val="43137"/>
                  </a:srgbClr>
                </a:outerShdw>
              </a:effectLst>
              <a:latin typeface="Centaur" panose="02030504050205020304" pitchFamily="18" charset="0"/>
            </a:endParaRPr>
          </a:p>
        </p:txBody>
      </p:sp>
    </p:spTree>
    <p:extLst>
      <p:ext uri="{BB962C8B-B14F-4D97-AF65-F5344CB8AC3E}">
        <p14:creationId xmlns:p14="http://schemas.microsoft.com/office/powerpoint/2010/main" val="255545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606378" y="365125"/>
            <a:ext cx="8501449" cy="1325563"/>
          </a:xfrm>
        </p:spPr>
        <p:txBody>
          <a:bodyPr/>
          <a:lstStyle/>
          <a:p>
            <a:r>
              <a:rPr lang="en-US" b="1" dirty="0">
                <a:solidFill>
                  <a:srgbClr val="BA1F00"/>
                </a:solidFill>
                <a:latin typeface="Centaur" panose="02030504050205020304" pitchFamily="18" charset="0"/>
              </a:rPr>
              <a:t>2 Corintios 5:17</a:t>
            </a: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1787448" y="2326869"/>
            <a:ext cx="8501449" cy="4351338"/>
          </a:xfrm>
        </p:spPr>
        <p:txBody>
          <a:bodyPr>
            <a:normAutofit/>
          </a:bodyPr>
          <a:lstStyle/>
          <a:p>
            <a:pPr marL="0" indent="0" algn="ctr">
              <a:buNone/>
            </a:pPr>
            <a:r>
              <a:rPr lang="en-US" sz="4400" dirty="0">
                <a:solidFill>
                  <a:schemeClr val="tx1">
                    <a:lumMod val="75000"/>
                    <a:lumOff val="25000"/>
                  </a:schemeClr>
                </a:solidFill>
                <a:effectLst/>
                <a:latin typeface="Centaur" panose="02030504050205020304" pitchFamily="18" charset="0"/>
                <a:ea typeface="DengXian" panose="02010600030101010101" pitchFamily="2" charset="-122"/>
              </a:rPr>
              <a:t>“</a:t>
            </a:r>
            <a:r>
              <a:rPr lang="es-CO" sz="4400" dirty="0">
                <a:solidFill>
                  <a:schemeClr val="tx1">
                    <a:lumMod val="75000"/>
                    <a:lumOff val="25000"/>
                  </a:schemeClr>
                </a:solidFill>
                <a:latin typeface="Centaur" panose="02030504050205020304" pitchFamily="18" charset="0"/>
                <a:ea typeface="DengXian" panose="02010600030101010101" pitchFamily="2" charset="-122"/>
              </a:rPr>
              <a:t>Por lo tanto, si alguno está en Cristo, es una nueva creación. ¡Lo viejo ha pasado, ha llegado ya lo nuevo!</a:t>
            </a:r>
            <a:endParaRPr lang="en-US" sz="4400" dirty="0">
              <a:solidFill>
                <a:schemeClr val="tx1">
                  <a:lumMod val="75000"/>
                  <a:lumOff val="25000"/>
                </a:schemeClr>
              </a:solidFill>
              <a:latin typeface="Centaur" panose="02030504050205020304" pitchFamily="18" charset="0"/>
            </a:endParaRPr>
          </a:p>
        </p:txBody>
      </p:sp>
    </p:spTree>
    <p:extLst>
      <p:ext uri="{BB962C8B-B14F-4D97-AF65-F5344CB8AC3E}">
        <p14:creationId xmlns:p14="http://schemas.microsoft.com/office/powerpoint/2010/main" val="68872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628768" y="0"/>
            <a:ext cx="8316097" cy="1325563"/>
          </a:xfrm>
        </p:spPr>
        <p:txBody>
          <a:bodyPr/>
          <a:lstStyle/>
          <a:p>
            <a:r>
              <a:rPr lang="en-US" b="1" dirty="0">
                <a:solidFill>
                  <a:srgbClr val="BA1F00"/>
                </a:solidFill>
                <a:latin typeface="Centaur" panose="02030504050205020304" pitchFamily="18" charset="0"/>
              </a:rPr>
              <a:t>Mateo 5: 13, 14-16</a:t>
            </a: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1990906" y="1168026"/>
            <a:ext cx="8316097" cy="4351338"/>
          </a:xfrm>
        </p:spPr>
        <p:txBody>
          <a:bodyPr>
            <a:normAutofit lnSpcReduction="10000"/>
          </a:bodyPr>
          <a:lstStyle/>
          <a:p>
            <a:pPr marL="0" indent="0">
              <a:buNone/>
            </a:pPr>
            <a:r>
              <a:rPr lang="en-US" dirty="0">
                <a:solidFill>
                  <a:schemeClr val="tx1">
                    <a:lumMod val="75000"/>
                    <a:lumOff val="25000"/>
                  </a:schemeClr>
                </a:solidFill>
                <a:effectLst/>
                <a:latin typeface="Avenir Book" panose="02000503020000020003" pitchFamily="2" charset="0"/>
                <a:ea typeface="DengXian" panose="02010600030101010101" pitchFamily="2" charset="-122"/>
              </a:rPr>
              <a:t>“</a:t>
            </a:r>
            <a:r>
              <a:rPr lang="es-CO" dirty="0">
                <a:solidFill>
                  <a:schemeClr val="tx1">
                    <a:lumMod val="75000"/>
                    <a:lumOff val="25000"/>
                  </a:schemeClr>
                </a:solidFill>
                <a:latin typeface="Centaur" panose="02030504050205020304" pitchFamily="18" charset="0"/>
                <a:ea typeface="DengXian" panose="02010600030101010101" pitchFamily="2" charset="-122"/>
              </a:rPr>
              <a:t>Ustedes son la </a:t>
            </a:r>
            <a:r>
              <a:rPr lang="es-CO" b="1" dirty="0">
                <a:solidFill>
                  <a:schemeClr val="tx1">
                    <a:lumMod val="75000"/>
                    <a:lumOff val="25000"/>
                  </a:schemeClr>
                </a:solidFill>
                <a:effectLst>
                  <a:outerShdw blurRad="38100" dist="38100" dir="2700000" algn="tl">
                    <a:srgbClr val="000000">
                      <a:alpha val="43137"/>
                    </a:srgbClr>
                  </a:outerShdw>
                </a:effectLst>
                <a:latin typeface="Centaur" panose="02030504050205020304" pitchFamily="18" charset="0"/>
                <a:ea typeface="DengXian" panose="02010600030101010101" pitchFamily="2" charset="-122"/>
              </a:rPr>
              <a:t>sal de la tierra</a:t>
            </a:r>
            <a:r>
              <a:rPr lang="es-CO" dirty="0">
                <a:solidFill>
                  <a:schemeClr val="tx1">
                    <a:lumMod val="75000"/>
                    <a:lumOff val="25000"/>
                  </a:schemeClr>
                </a:solidFill>
                <a:latin typeface="Centaur" panose="02030504050205020304" pitchFamily="18" charset="0"/>
                <a:ea typeface="DengXian" panose="02010600030101010101" pitchFamily="2" charset="-122"/>
              </a:rPr>
              <a:t>. Pero si la sal pierde su sabor, ¿cómo lo recobrará? Ya no sirve para nada, sino para que la gente la deseche y la pisotee</a:t>
            </a:r>
            <a:r>
              <a:rPr lang="es-MX" dirty="0">
                <a:solidFill>
                  <a:schemeClr val="tx1">
                    <a:lumMod val="75000"/>
                    <a:lumOff val="25000"/>
                  </a:schemeClr>
                </a:solidFill>
                <a:effectLst/>
                <a:latin typeface="Centaur" panose="02030504050205020304" pitchFamily="18" charset="0"/>
                <a:ea typeface="DengXian" panose="02010600030101010101" pitchFamily="2" charset="-122"/>
              </a:rPr>
              <a:t>” (versículo 13).</a:t>
            </a:r>
          </a:p>
          <a:p>
            <a:pPr marL="0" indent="0">
              <a:buNone/>
            </a:pPr>
            <a:endParaRPr lang="es-MX" dirty="0">
              <a:solidFill>
                <a:schemeClr val="tx1">
                  <a:lumMod val="75000"/>
                  <a:lumOff val="25000"/>
                </a:schemeClr>
              </a:solidFill>
              <a:effectLst/>
              <a:latin typeface="Avenir Book" panose="02000503020000020003" pitchFamily="2" charset="0"/>
              <a:ea typeface="DengXian" panose="02010600030101010101" pitchFamily="2" charset="-122"/>
            </a:endParaRPr>
          </a:p>
          <a:p>
            <a:pPr marL="0" indent="0">
              <a:buNone/>
            </a:pPr>
            <a:r>
              <a:rPr lang="es-MX" dirty="0">
                <a:solidFill>
                  <a:schemeClr val="tx1">
                    <a:lumMod val="75000"/>
                    <a:lumOff val="25000"/>
                  </a:schemeClr>
                </a:solidFill>
                <a:effectLst/>
                <a:latin typeface="Centaur" panose="02030504050205020304" pitchFamily="18" charset="0"/>
                <a:ea typeface="DengXian" panose="02010600030101010101" pitchFamily="2" charset="-122"/>
              </a:rPr>
              <a:t>"</a:t>
            </a:r>
            <a:r>
              <a:rPr lang="es-CO" dirty="0">
                <a:solidFill>
                  <a:schemeClr val="tx1">
                    <a:lumMod val="75000"/>
                    <a:lumOff val="25000"/>
                  </a:schemeClr>
                </a:solidFill>
                <a:latin typeface="Centaur" panose="02030504050205020304" pitchFamily="18" charset="0"/>
                <a:ea typeface="DengXian" panose="02010600030101010101" pitchFamily="2" charset="-122"/>
              </a:rPr>
              <a:t>Ustedes son la </a:t>
            </a:r>
            <a:r>
              <a:rPr lang="es-CO" b="1" dirty="0">
                <a:solidFill>
                  <a:schemeClr val="tx1">
                    <a:lumMod val="75000"/>
                    <a:lumOff val="25000"/>
                  </a:schemeClr>
                </a:solidFill>
                <a:effectLst>
                  <a:outerShdw blurRad="38100" dist="38100" dir="2700000" algn="tl">
                    <a:srgbClr val="000000">
                      <a:alpha val="43137"/>
                    </a:srgbClr>
                  </a:outerShdw>
                </a:effectLst>
                <a:latin typeface="Centaur" panose="02030504050205020304" pitchFamily="18" charset="0"/>
                <a:ea typeface="DengXian" panose="02010600030101010101" pitchFamily="2" charset="-122"/>
              </a:rPr>
              <a:t>luz del mundo</a:t>
            </a:r>
            <a:r>
              <a:rPr lang="es-CO" dirty="0">
                <a:solidFill>
                  <a:schemeClr val="tx1">
                    <a:lumMod val="75000"/>
                    <a:lumOff val="25000"/>
                  </a:schemeClr>
                </a:solidFill>
                <a:latin typeface="Centaur" panose="02030504050205020304" pitchFamily="18" charset="0"/>
                <a:ea typeface="DengXian" panose="02010600030101010101" pitchFamily="2" charset="-122"/>
              </a:rPr>
              <a:t>. Una ciudad en lo alto de una montaña no puede esconderse. Tampoco se enciende una lámpara para cubrirla con una vasija. Por el contrario, se pone en el candelero para que alumbre a todos los que están en la casa. Hagan brillar su luz delante de todos, para que ellos puedan ver las buenas obras de ustedes y alaben a su Padre que está en los cielos.</a:t>
            </a:r>
            <a:r>
              <a:rPr lang="es-MX" dirty="0">
                <a:solidFill>
                  <a:schemeClr val="tx1">
                    <a:lumMod val="75000"/>
                    <a:lumOff val="25000"/>
                  </a:schemeClr>
                </a:solidFill>
                <a:effectLst/>
                <a:latin typeface="Centaur" panose="02030504050205020304" pitchFamily="18" charset="0"/>
                <a:ea typeface="DengXian" panose="02010600030101010101" pitchFamily="2" charset="-122"/>
              </a:rPr>
              <a:t>” (versículos 14-16).</a:t>
            </a:r>
            <a:endParaRPr lang="en-US" kern="100" dirty="0">
              <a:solidFill>
                <a:schemeClr val="tx1">
                  <a:lumMod val="75000"/>
                  <a:lumOff val="25000"/>
                </a:schemeClr>
              </a:solidFill>
              <a:effectLst/>
              <a:latin typeface="Centaur" panose="02030504050205020304" pitchFamily="18"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74454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606378" y="365125"/>
            <a:ext cx="8501449" cy="1325563"/>
          </a:xfrm>
        </p:spPr>
        <p:txBody>
          <a:bodyPr/>
          <a:lstStyle/>
          <a:p>
            <a:r>
              <a:rPr lang="en-US" b="1" dirty="0">
                <a:solidFill>
                  <a:srgbClr val="BA1F00"/>
                </a:solidFill>
                <a:latin typeface="Centaur" panose="02030504050205020304" pitchFamily="18" charset="0"/>
                <a:ea typeface="DengXian" panose="02010600030101010101" pitchFamily="2" charset="-122"/>
              </a:rPr>
              <a:t>Salmos </a:t>
            </a:r>
            <a:r>
              <a:rPr lang="en-US" sz="4400" b="1" dirty="0">
                <a:solidFill>
                  <a:srgbClr val="BA1F00"/>
                </a:solidFill>
                <a:effectLst/>
                <a:latin typeface="Centaur" panose="02030504050205020304" pitchFamily="18" charset="0"/>
                <a:ea typeface="DengXian" panose="02010600030101010101" pitchFamily="2" charset="-122"/>
              </a:rPr>
              <a:t> 51:10, 12</a:t>
            </a:r>
            <a:endParaRPr lang="en-US" b="1" dirty="0">
              <a:solidFill>
                <a:srgbClr val="BA1F00"/>
              </a:solidFill>
              <a:latin typeface="Centaur" panose="02030504050205020304" pitchFamily="18" charset="0"/>
            </a:endParaRP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1606378" y="1837982"/>
            <a:ext cx="8501449" cy="4351338"/>
          </a:xfrm>
        </p:spPr>
        <p:txBody>
          <a:bodyPr>
            <a:normAutofit/>
          </a:bodyPr>
          <a:lstStyle/>
          <a:p>
            <a:pPr marL="0" indent="0">
              <a:buNone/>
            </a:pPr>
            <a:r>
              <a:rPr lang="en-US" sz="3600" dirty="0">
                <a:effectLst/>
                <a:latin typeface="Avenir Book" panose="02000503020000020003" pitchFamily="2" charset="0"/>
                <a:ea typeface="DengXian" panose="02010600030101010101" pitchFamily="2" charset="-122"/>
              </a:rPr>
              <a:t>“</a:t>
            </a:r>
            <a:r>
              <a:rPr lang="es-CO" sz="4000" dirty="0">
                <a:latin typeface="Centaur" panose="02030504050205020304" pitchFamily="18" charset="0"/>
                <a:ea typeface="DengXian" panose="02010600030101010101" pitchFamily="2" charset="-122"/>
              </a:rPr>
              <a:t>Crea en mí, oh Dios, un corazón limpio y renueva un espíritu firme dentro de mí</a:t>
            </a:r>
            <a:r>
              <a:rPr lang="es-MX" sz="3600" dirty="0">
                <a:effectLst/>
                <a:latin typeface="Avenir Book" panose="02000503020000020003" pitchFamily="2" charset="0"/>
                <a:ea typeface="DengXian" panose="02010600030101010101" pitchFamily="2" charset="-122"/>
              </a:rPr>
              <a:t>”.</a:t>
            </a:r>
          </a:p>
          <a:p>
            <a:pPr marL="0" indent="0">
              <a:buNone/>
            </a:pPr>
            <a:endParaRPr lang="es-MX" sz="3600" dirty="0">
              <a:effectLst/>
              <a:latin typeface="Avenir Book" panose="02000503020000020003" pitchFamily="2" charset="0"/>
              <a:ea typeface="DengXian" panose="02010600030101010101" pitchFamily="2" charset="-122"/>
            </a:endParaRPr>
          </a:p>
          <a:p>
            <a:pPr marL="0" indent="0">
              <a:buNone/>
            </a:pPr>
            <a:r>
              <a:rPr lang="es-MX" sz="3600" dirty="0">
                <a:effectLst/>
                <a:latin typeface="Avenir Book" panose="02000503020000020003" pitchFamily="2" charset="0"/>
                <a:ea typeface="DengXian" panose="02010600030101010101" pitchFamily="2" charset="-122"/>
              </a:rPr>
              <a:t>“</a:t>
            </a:r>
            <a:r>
              <a:rPr lang="es-CO" sz="3600" dirty="0">
                <a:latin typeface="Centaur" panose="02030504050205020304" pitchFamily="18" charset="0"/>
                <a:ea typeface="DengXian" panose="02010600030101010101" pitchFamily="2" charset="-122"/>
              </a:rPr>
              <a:t>Devuélveme la alegría de tu salvación; que un </a:t>
            </a:r>
            <a:r>
              <a:rPr lang="es-CO" sz="3600" b="1" dirty="0">
                <a:latin typeface="Centaur" panose="02030504050205020304" pitchFamily="18" charset="0"/>
                <a:ea typeface="DengXian" panose="02010600030101010101" pitchFamily="2" charset="-122"/>
              </a:rPr>
              <a:t>espíritu de obediencia me sostenga</a:t>
            </a:r>
            <a:r>
              <a:rPr lang="es-CO" sz="3600" dirty="0">
                <a:latin typeface="Centaur" panose="02030504050205020304" pitchFamily="18" charset="0"/>
                <a:ea typeface="DengXian" panose="02010600030101010101" pitchFamily="2" charset="-122"/>
              </a:rPr>
              <a:t>.</a:t>
            </a:r>
            <a:r>
              <a:rPr lang="es-MX" sz="3600" dirty="0">
                <a:effectLst/>
                <a:latin typeface="Centaur" panose="02030504050205020304" pitchFamily="18" charset="0"/>
                <a:ea typeface="DengXian" panose="02010600030101010101" pitchFamily="2" charset="-122"/>
              </a:rPr>
              <a:t>”</a:t>
            </a:r>
            <a:endParaRPr lang="en-US" sz="4800" dirty="0">
              <a:latin typeface="Centaur" panose="02030504050205020304" pitchFamily="18" charset="0"/>
            </a:endParaRPr>
          </a:p>
        </p:txBody>
      </p:sp>
    </p:spTree>
    <p:extLst>
      <p:ext uri="{BB962C8B-B14F-4D97-AF65-F5344CB8AC3E}">
        <p14:creationId xmlns:p14="http://schemas.microsoft.com/office/powerpoint/2010/main" val="250977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476933" y="696041"/>
            <a:ext cx="9263620" cy="2852737"/>
          </a:xfrm>
        </p:spPr>
        <p:txBody>
          <a:bodyPr anchor="ctr">
            <a:normAutofit/>
          </a:bodyPr>
          <a:lstStyle/>
          <a:p>
            <a:pPr algn="ctr"/>
            <a:r>
              <a:rPr lang="es-MX" sz="5400" b="1" dirty="0">
                <a:solidFill>
                  <a:schemeClr val="bg2">
                    <a:lumMod val="10000"/>
                  </a:schemeClr>
                </a:solidFill>
                <a:latin typeface="Centaur" panose="02030504050205020304" pitchFamily="18" charset="0"/>
              </a:rPr>
              <a:t>2. LA ORACIÓN ENCIENDE LA </a:t>
            </a:r>
            <a:r>
              <a:rPr lang="es-MX" sz="5400" b="1" dirty="0">
                <a:solidFill>
                  <a:schemeClr val="bg1"/>
                </a:solidFill>
                <a:latin typeface="Centaur" panose="02030504050205020304" pitchFamily="18" charset="0"/>
              </a:rPr>
              <a:t>ESPERANZA</a:t>
            </a:r>
            <a:endParaRPr lang="en-US" sz="5400" b="1" dirty="0">
              <a:solidFill>
                <a:schemeClr val="bg1"/>
              </a:solidFill>
              <a:latin typeface="Centaur" panose="02030504050205020304" pitchFamily="18" charset="0"/>
            </a:endParaRPr>
          </a:p>
        </p:txBody>
      </p:sp>
    </p:spTree>
    <p:extLst>
      <p:ext uri="{BB962C8B-B14F-4D97-AF65-F5344CB8AC3E}">
        <p14:creationId xmlns:p14="http://schemas.microsoft.com/office/powerpoint/2010/main" val="3638671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552038" cy="1325563"/>
          </a:xfrm>
        </p:spPr>
        <p:txBody>
          <a:bodyPr>
            <a:normAutofit/>
          </a:bodyPr>
          <a:lstStyle/>
          <a:p>
            <a:r>
              <a:rPr lang="en-US" b="1" dirty="0">
                <a:solidFill>
                  <a:srgbClr val="BA1F00"/>
                </a:solidFill>
                <a:effectLst/>
                <a:latin typeface="Centaur" panose="02030504050205020304" pitchFamily="18" charset="0"/>
                <a:ea typeface="DengXian" panose="02010600030101010101" pitchFamily="2" charset="-122"/>
              </a:rPr>
              <a:t>Jeremias 29:11-13</a:t>
            </a:r>
            <a:endParaRPr lang="en-US" b="1" dirty="0">
              <a:solidFill>
                <a:srgbClr val="BA1F00"/>
              </a:solidFill>
              <a:latin typeface="Centaur" panose="02030504050205020304" pitchFamily="18"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520825"/>
            <a:ext cx="7552038" cy="4351338"/>
          </a:xfrm>
        </p:spPr>
        <p:txBody>
          <a:bodyPr anchor="ctr">
            <a:normAutofit/>
          </a:bodyPr>
          <a:lstStyle/>
          <a:p>
            <a:pPr marL="0" indent="0">
              <a:buNone/>
            </a:pPr>
            <a:r>
              <a:rPr lang="en-US" sz="3600" dirty="0">
                <a:solidFill>
                  <a:schemeClr val="tx1">
                    <a:lumMod val="75000"/>
                    <a:lumOff val="25000"/>
                  </a:schemeClr>
                </a:solidFill>
                <a:effectLst/>
                <a:latin typeface="Centaur" panose="02030504050205020304" pitchFamily="18" charset="0"/>
                <a:ea typeface="DengXian" panose="02010600030101010101" pitchFamily="2" charset="-122"/>
              </a:rPr>
              <a:t>“</a:t>
            </a:r>
            <a:r>
              <a:rPr lang="es-CO" sz="3600" dirty="0">
                <a:solidFill>
                  <a:schemeClr val="tx1">
                    <a:lumMod val="75000"/>
                    <a:lumOff val="25000"/>
                  </a:schemeClr>
                </a:solidFill>
                <a:latin typeface="Centaur" panose="02030504050205020304" pitchFamily="18" charset="0"/>
                <a:ea typeface="DengXian" panose="02010600030101010101" pitchFamily="2" charset="-122"/>
              </a:rPr>
              <a:t>Porque yo conozco los planes que tengo para ustedes —afirma el Señor—, planes de bienestar y no de calamidad, a fin de darles un futuro y una </a:t>
            </a:r>
            <a:r>
              <a:rPr lang="es-CO" sz="3600" dirty="0">
                <a:solidFill>
                  <a:srgbClr val="BA1F00"/>
                </a:solidFill>
                <a:latin typeface="Centaur" panose="02030504050205020304" pitchFamily="18" charset="0"/>
                <a:ea typeface="DengXian" panose="02010600030101010101" pitchFamily="2" charset="-122"/>
              </a:rPr>
              <a:t>esperanza</a:t>
            </a:r>
            <a:r>
              <a:rPr lang="es-CO" sz="3600" dirty="0">
                <a:solidFill>
                  <a:schemeClr val="tx1">
                    <a:lumMod val="75000"/>
                    <a:lumOff val="25000"/>
                  </a:schemeClr>
                </a:solidFill>
                <a:latin typeface="Centaur" panose="02030504050205020304" pitchFamily="18" charset="0"/>
                <a:ea typeface="DengXian" panose="02010600030101010101" pitchFamily="2" charset="-122"/>
              </a:rPr>
              <a:t>.  Entonces ustedes me invocarán, vendrán a suplicarme y yo los escucharé.  Me buscarán y me encontrarán cuando me busquen de todo corazón.</a:t>
            </a:r>
            <a:r>
              <a:rPr lang="es-MX" sz="3600" dirty="0">
                <a:solidFill>
                  <a:schemeClr val="tx1">
                    <a:lumMod val="75000"/>
                    <a:lumOff val="25000"/>
                  </a:schemeClr>
                </a:solidFill>
                <a:effectLst/>
                <a:latin typeface="Centaur" panose="02030504050205020304" pitchFamily="18" charset="0"/>
                <a:ea typeface="DengXian" panose="02010600030101010101" pitchFamily="2" charset="-122"/>
              </a:rPr>
              <a:t>”</a:t>
            </a:r>
            <a:endParaRPr lang="en-US" sz="3600" dirty="0">
              <a:solidFill>
                <a:schemeClr val="tx1">
                  <a:lumMod val="75000"/>
                  <a:lumOff val="25000"/>
                </a:schemeClr>
              </a:solidFill>
              <a:latin typeface="Centaur" panose="02030504050205020304" pitchFamily="18" charset="0"/>
            </a:endParaRPr>
          </a:p>
        </p:txBody>
      </p:sp>
    </p:spTree>
    <p:extLst>
      <p:ext uri="{BB962C8B-B14F-4D97-AF65-F5344CB8AC3E}">
        <p14:creationId xmlns:p14="http://schemas.microsoft.com/office/powerpoint/2010/main" val="137661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7602415" cy="1325563"/>
          </a:xfrm>
        </p:spPr>
        <p:txBody>
          <a:bodyPr>
            <a:normAutofit/>
          </a:bodyPr>
          <a:lstStyle/>
          <a:p>
            <a:r>
              <a:rPr lang="en-US" b="1" dirty="0">
                <a:solidFill>
                  <a:srgbClr val="BA1F00"/>
                </a:solidFill>
                <a:effectLst/>
                <a:latin typeface="Centaur" panose="02030504050205020304" pitchFamily="18" charset="0"/>
                <a:ea typeface="DengXian" panose="02010600030101010101" pitchFamily="2" charset="-122"/>
              </a:rPr>
              <a:t>En Hechos 12: 1-17 esta el relato de Pedro: </a:t>
            </a:r>
            <a:endParaRPr lang="en-US" sz="8800" b="1" dirty="0">
              <a:solidFill>
                <a:srgbClr val="BA1F00"/>
              </a:solidFill>
              <a:latin typeface="Centaur" panose="02030504050205020304" pitchFamily="18"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1158196" y="1340733"/>
            <a:ext cx="7681004" cy="4351338"/>
          </a:xfrm>
        </p:spPr>
        <p:txBody>
          <a:bodyPr anchor="ctr">
            <a:normAutofit/>
          </a:bodyPr>
          <a:lstStyle/>
          <a:p>
            <a:pPr marL="0" indent="0">
              <a:buNone/>
            </a:pPr>
            <a:r>
              <a:rPr lang="es-CO" sz="4000" dirty="0">
                <a:latin typeface="Centaur" panose="02030504050205020304" pitchFamily="18" charset="0"/>
                <a:ea typeface="DengXian" panose="02010600030101010101" pitchFamily="2" charset="-122"/>
              </a:rPr>
              <a:t>Pedro fue encarcelado por predicar el evangelio. Los miembros se reunieron para orar fervientemente. Las fervientes oraciones de la iglesia </a:t>
            </a:r>
            <a:r>
              <a:rPr lang="es-CO" sz="4000" b="1" dirty="0">
                <a:effectLst>
                  <a:outerShdw blurRad="38100" dist="38100" dir="2700000" algn="tl">
                    <a:srgbClr val="000000">
                      <a:alpha val="43137"/>
                    </a:srgbClr>
                  </a:outerShdw>
                </a:effectLst>
                <a:latin typeface="Centaur" panose="02030504050205020304" pitchFamily="18" charset="0"/>
                <a:ea typeface="DengXian" panose="02010600030101010101" pitchFamily="2" charset="-122"/>
              </a:rPr>
              <a:t>encendieron la </a:t>
            </a:r>
            <a:r>
              <a:rPr lang="es-CO" sz="4000" b="1" dirty="0">
                <a:solidFill>
                  <a:srgbClr val="BA1F00"/>
                </a:solidFill>
                <a:effectLst>
                  <a:outerShdw blurRad="38100" dist="38100" dir="2700000" algn="tl">
                    <a:srgbClr val="000000">
                      <a:alpha val="43137"/>
                    </a:srgbClr>
                  </a:outerShdw>
                </a:effectLst>
                <a:latin typeface="Centaur" panose="02030504050205020304" pitchFamily="18" charset="0"/>
                <a:ea typeface="DengXian" panose="02010600030101010101" pitchFamily="2" charset="-122"/>
              </a:rPr>
              <a:t>esperanza</a:t>
            </a:r>
            <a:r>
              <a:rPr lang="es-CO" sz="4000" b="1" dirty="0">
                <a:effectLst>
                  <a:outerShdw blurRad="38100" dist="38100" dir="2700000" algn="tl">
                    <a:srgbClr val="000000">
                      <a:alpha val="43137"/>
                    </a:srgbClr>
                  </a:outerShdw>
                </a:effectLst>
                <a:latin typeface="Centaur" panose="02030504050205020304" pitchFamily="18" charset="0"/>
                <a:ea typeface="DengXian" panose="02010600030101010101" pitchFamily="2" charset="-122"/>
              </a:rPr>
              <a:t> </a:t>
            </a:r>
            <a:r>
              <a:rPr lang="es-CO" sz="4000" dirty="0">
                <a:latin typeface="Centaur" panose="02030504050205020304" pitchFamily="18" charset="0"/>
                <a:ea typeface="DengXian" panose="02010600030101010101" pitchFamily="2" charset="-122"/>
              </a:rPr>
              <a:t>en la liberación milagrosa de Pedro de la prisión.</a:t>
            </a:r>
            <a:endParaRPr lang="en-US" sz="4000" dirty="0">
              <a:solidFill>
                <a:schemeClr val="tx1">
                  <a:lumMod val="75000"/>
                  <a:lumOff val="25000"/>
                </a:schemeClr>
              </a:solidFill>
              <a:latin typeface="Centaur" panose="02030504050205020304" pitchFamily="18" charset="0"/>
            </a:endParaRPr>
          </a:p>
        </p:txBody>
      </p:sp>
    </p:spTree>
    <p:extLst>
      <p:ext uri="{BB962C8B-B14F-4D97-AF65-F5344CB8AC3E}">
        <p14:creationId xmlns:p14="http://schemas.microsoft.com/office/powerpoint/2010/main" val="220665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7602415" cy="1325563"/>
          </a:xfrm>
        </p:spPr>
        <p:txBody>
          <a:bodyPr>
            <a:normAutofit/>
          </a:bodyPr>
          <a:lstStyle/>
          <a:p>
            <a:r>
              <a:rPr lang="en-US" b="1" dirty="0">
                <a:solidFill>
                  <a:srgbClr val="BA1F00"/>
                </a:solidFill>
                <a:effectLst/>
                <a:latin typeface="Centaur" panose="02030504050205020304" pitchFamily="18" charset="0"/>
                <a:ea typeface="DengXian" panose="02010600030101010101" pitchFamily="2" charset="-122"/>
              </a:rPr>
              <a:t>Romanos 15:4</a:t>
            </a:r>
            <a:endParaRPr lang="en-US" sz="8800" b="1" dirty="0">
              <a:solidFill>
                <a:srgbClr val="BA1F00"/>
              </a:solidFill>
              <a:latin typeface="Centaur" panose="02030504050205020304" pitchFamily="18"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1165578" y="1295047"/>
            <a:ext cx="7602415" cy="4351338"/>
          </a:xfrm>
        </p:spPr>
        <p:txBody>
          <a:bodyPr anchor="ctr">
            <a:normAutofit/>
          </a:bodyPr>
          <a:lstStyle/>
          <a:p>
            <a:pPr marL="0" indent="0">
              <a:buNone/>
            </a:pPr>
            <a:r>
              <a:rPr lang="en-US" sz="4000" dirty="0">
                <a:effectLst/>
                <a:latin typeface="Centaur" panose="02030504050205020304" pitchFamily="18" charset="0"/>
                <a:ea typeface="DengXian" panose="02010600030101010101" pitchFamily="2" charset="-122"/>
              </a:rPr>
              <a:t>“</a:t>
            </a:r>
            <a:r>
              <a:rPr lang="es-CO" sz="4000" dirty="0">
                <a:latin typeface="Centaur" panose="02030504050205020304" pitchFamily="18" charset="0"/>
                <a:ea typeface="DengXian" panose="02010600030101010101" pitchFamily="2" charset="-122"/>
              </a:rPr>
              <a:t>De hecho, todo lo que se escribió en el pasado se escribió para enseñarnos, a fin de que alentados por las Escrituras, perseveremos en mantener nuestra </a:t>
            </a:r>
            <a:r>
              <a:rPr lang="es-CO" sz="4000" b="1" dirty="0">
                <a:solidFill>
                  <a:schemeClr val="accent2">
                    <a:lumMod val="75000"/>
                  </a:schemeClr>
                </a:solidFill>
                <a:latin typeface="Centaur" panose="02030504050205020304" pitchFamily="18" charset="0"/>
                <a:ea typeface="DengXian" panose="02010600030101010101" pitchFamily="2" charset="-122"/>
              </a:rPr>
              <a:t>esperanza.</a:t>
            </a:r>
            <a:r>
              <a:rPr lang="es-MX" sz="4000" dirty="0">
                <a:effectLst/>
                <a:latin typeface="Centaur" panose="02030504050205020304" pitchFamily="18" charset="0"/>
                <a:ea typeface="DengXian" panose="02010600030101010101" pitchFamily="2" charset="-122"/>
              </a:rPr>
              <a:t>”</a:t>
            </a:r>
            <a:endParaRPr lang="en-US" sz="4000" dirty="0">
              <a:solidFill>
                <a:schemeClr val="tx1">
                  <a:lumMod val="75000"/>
                  <a:lumOff val="25000"/>
                </a:schemeClr>
              </a:solidFill>
              <a:latin typeface="Centaur" panose="02030504050205020304" pitchFamily="18" charset="0"/>
            </a:endParaRPr>
          </a:p>
        </p:txBody>
      </p:sp>
    </p:spTree>
    <p:extLst>
      <p:ext uri="{BB962C8B-B14F-4D97-AF65-F5344CB8AC3E}">
        <p14:creationId xmlns:p14="http://schemas.microsoft.com/office/powerpoint/2010/main" val="3177705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672754" cy="1325563"/>
          </a:xfrm>
        </p:spPr>
        <p:txBody>
          <a:bodyPr>
            <a:normAutofit/>
          </a:bodyPr>
          <a:lstStyle/>
          <a:p>
            <a:r>
              <a:rPr lang="en-US" b="1" dirty="0">
                <a:solidFill>
                  <a:srgbClr val="BA1F00"/>
                </a:solidFill>
                <a:effectLst/>
                <a:latin typeface="Centaur" panose="02030504050205020304" pitchFamily="18" charset="0"/>
                <a:ea typeface="DengXian" panose="02010600030101010101" pitchFamily="2" charset="-122"/>
              </a:rPr>
              <a:t>Isaias 41:10</a:t>
            </a:r>
            <a:endParaRPr lang="en-US" b="1" dirty="0">
              <a:solidFill>
                <a:srgbClr val="BA1F00"/>
              </a:solidFill>
              <a:latin typeface="Centaur" panose="02030504050205020304" pitchFamily="18"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430514"/>
            <a:ext cx="7672754" cy="4351338"/>
          </a:xfrm>
        </p:spPr>
        <p:txBody>
          <a:bodyPr anchor="ctr">
            <a:normAutofit/>
          </a:bodyPr>
          <a:lstStyle/>
          <a:p>
            <a:pPr marL="0" indent="0">
              <a:buNone/>
            </a:pPr>
            <a:r>
              <a:rPr lang="en-US" sz="4000" dirty="0">
                <a:solidFill>
                  <a:schemeClr val="tx1">
                    <a:lumMod val="75000"/>
                    <a:lumOff val="25000"/>
                  </a:schemeClr>
                </a:solidFill>
                <a:effectLst/>
                <a:latin typeface="Centaur" panose="02030504050205020304" pitchFamily="18" charset="0"/>
                <a:ea typeface="DengXian" panose="02010600030101010101" pitchFamily="2" charset="-122"/>
              </a:rPr>
              <a:t>“</a:t>
            </a:r>
            <a:r>
              <a:rPr lang="es-CO" sz="4400" dirty="0">
                <a:solidFill>
                  <a:schemeClr val="tx1">
                    <a:lumMod val="75000"/>
                    <a:lumOff val="25000"/>
                  </a:schemeClr>
                </a:solidFill>
                <a:latin typeface="Centaur" panose="02030504050205020304" pitchFamily="18" charset="0"/>
                <a:ea typeface="DengXian" panose="02010600030101010101" pitchFamily="2" charset="-122"/>
              </a:rPr>
              <a:t>Así que no temas, porque yo estoy contigo; no te angusties, porque yo soy tu Dios. Te fortaleceré y te ayudaré; te sostendré con la diestra de mi justicia</a:t>
            </a:r>
            <a:r>
              <a:rPr lang="es-CO" sz="4000" dirty="0">
                <a:solidFill>
                  <a:schemeClr val="tx1">
                    <a:lumMod val="75000"/>
                    <a:lumOff val="25000"/>
                  </a:schemeClr>
                </a:solidFill>
                <a:latin typeface="Centaur" panose="02030504050205020304" pitchFamily="18" charset="0"/>
                <a:ea typeface="DengXian" panose="02010600030101010101" pitchFamily="2" charset="-122"/>
              </a:rPr>
              <a:t>.</a:t>
            </a:r>
            <a:r>
              <a:rPr lang="es-MX" sz="4000" dirty="0">
                <a:solidFill>
                  <a:schemeClr val="tx1">
                    <a:lumMod val="75000"/>
                    <a:lumOff val="25000"/>
                  </a:schemeClr>
                </a:solidFill>
                <a:effectLst/>
                <a:latin typeface="Centaur" panose="02030504050205020304" pitchFamily="18" charset="0"/>
                <a:ea typeface="DengXian" panose="02010600030101010101" pitchFamily="2" charset="-122"/>
              </a:rPr>
              <a:t>”</a:t>
            </a:r>
            <a:endParaRPr lang="en-US" sz="4000" dirty="0">
              <a:solidFill>
                <a:schemeClr val="tx1">
                  <a:lumMod val="75000"/>
                  <a:lumOff val="25000"/>
                </a:schemeClr>
              </a:solidFill>
              <a:latin typeface="Centaur" panose="02030504050205020304" pitchFamily="18" charset="0"/>
            </a:endParaRPr>
          </a:p>
        </p:txBody>
      </p:sp>
    </p:spTree>
    <p:extLst>
      <p:ext uri="{BB962C8B-B14F-4D97-AF65-F5344CB8AC3E}">
        <p14:creationId xmlns:p14="http://schemas.microsoft.com/office/powerpoint/2010/main" val="309091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588348" cy="1325563"/>
          </a:xfrm>
        </p:spPr>
        <p:txBody>
          <a:bodyPr/>
          <a:lstStyle/>
          <a:p>
            <a:r>
              <a:rPr lang="en-US" b="1" dirty="0">
                <a:solidFill>
                  <a:srgbClr val="BA1F00"/>
                </a:solidFill>
                <a:latin typeface="Centaur" panose="02030504050205020304" pitchFamily="18" charset="0"/>
              </a:rPr>
              <a:t>Romanos 15:13</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820914"/>
            <a:ext cx="7588348" cy="4351338"/>
          </a:xfrm>
        </p:spPr>
        <p:txBody>
          <a:bodyPr anchor="ctr">
            <a:normAutofit/>
          </a:bodyPr>
          <a:lstStyle/>
          <a:p>
            <a:pPr marL="0" indent="0">
              <a:buNone/>
            </a:pPr>
            <a:r>
              <a:rPr lang="en-US" sz="4400" dirty="0">
                <a:solidFill>
                  <a:schemeClr val="tx1">
                    <a:lumMod val="75000"/>
                    <a:lumOff val="25000"/>
                  </a:schemeClr>
                </a:solidFill>
                <a:effectLst/>
                <a:latin typeface="Centaur" panose="02030504050205020304" pitchFamily="18" charset="0"/>
                <a:ea typeface="DengXian" panose="02010600030101010101" pitchFamily="2" charset="-122"/>
              </a:rPr>
              <a:t>“</a:t>
            </a:r>
            <a:r>
              <a:rPr lang="es-CO" sz="4400" dirty="0">
                <a:solidFill>
                  <a:schemeClr val="tx1">
                    <a:lumMod val="75000"/>
                    <a:lumOff val="25000"/>
                  </a:schemeClr>
                </a:solidFill>
                <a:latin typeface="Centaur" panose="02030504050205020304" pitchFamily="18" charset="0"/>
                <a:ea typeface="DengXian" panose="02010600030101010101" pitchFamily="2" charset="-122"/>
              </a:rPr>
              <a:t>Que el Dios de la esperanza los llene de toda alegría y paz a ustedes que creen en él, para que rebosen de </a:t>
            </a:r>
            <a:r>
              <a:rPr lang="es-CO" sz="4400" b="1" dirty="0">
                <a:solidFill>
                  <a:srgbClr val="BA1F00"/>
                </a:solidFill>
                <a:effectLst>
                  <a:outerShdw blurRad="38100" dist="38100" dir="2700000" algn="tl">
                    <a:srgbClr val="000000">
                      <a:alpha val="43137"/>
                    </a:srgbClr>
                  </a:outerShdw>
                </a:effectLst>
                <a:latin typeface="Centaur" panose="02030504050205020304" pitchFamily="18" charset="0"/>
                <a:ea typeface="DengXian" panose="02010600030101010101" pitchFamily="2" charset="-122"/>
              </a:rPr>
              <a:t>esperanza</a:t>
            </a:r>
            <a:r>
              <a:rPr lang="es-CO" sz="4400" dirty="0">
                <a:solidFill>
                  <a:schemeClr val="tx1">
                    <a:lumMod val="75000"/>
                    <a:lumOff val="25000"/>
                  </a:schemeClr>
                </a:solidFill>
                <a:latin typeface="Centaur" panose="02030504050205020304" pitchFamily="18" charset="0"/>
                <a:ea typeface="DengXian" panose="02010600030101010101" pitchFamily="2" charset="-122"/>
              </a:rPr>
              <a:t> por el poder del Espíritu Santo.</a:t>
            </a:r>
            <a:r>
              <a:rPr lang="es-MX" sz="4400" dirty="0">
                <a:solidFill>
                  <a:schemeClr val="tx1">
                    <a:lumMod val="75000"/>
                    <a:lumOff val="25000"/>
                  </a:schemeClr>
                </a:solidFill>
                <a:effectLst/>
                <a:latin typeface="Centaur" panose="02030504050205020304" pitchFamily="18" charset="0"/>
                <a:ea typeface="DengXian" panose="02010600030101010101" pitchFamily="2" charset="-122"/>
              </a:rPr>
              <a:t>”</a:t>
            </a:r>
            <a:endParaRPr lang="en-US" sz="4400" dirty="0">
              <a:solidFill>
                <a:schemeClr val="tx1">
                  <a:lumMod val="75000"/>
                  <a:lumOff val="25000"/>
                </a:schemeClr>
              </a:solidFill>
              <a:latin typeface="Centaur" panose="02030504050205020304" pitchFamily="18" charset="0"/>
            </a:endParaRPr>
          </a:p>
        </p:txBody>
      </p:sp>
    </p:spTree>
    <p:extLst>
      <p:ext uri="{BB962C8B-B14F-4D97-AF65-F5344CB8AC3E}">
        <p14:creationId xmlns:p14="http://schemas.microsoft.com/office/powerpoint/2010/main" val="155051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397910" y="1486264"/>
            <a:ext cx="9263620" cy="2852737"/>
          </a:xfrm>
        </p:spPr>
        <p:txBody>
          <a:bodyPr anchor="ctr"/>
          <a:lstStyle/>
          <a:p>
            <a:pPr algn="r"/>
            <a:r>
              <a:rPr lang="es-MX" b="1" dirty="0">
                <a:solidFill>
                  <a:schemeClr val="tx1">
                    <a:lumMod val="95000"/>
                    <a:lumOff val="5000"/>
                  </a:schemeClr>
                </a:solidFill>
                <a:latin typeface="Centaur" panose="02030504050205020304" pitchFamily="18" charset="0"/>
              </a:rPr>
              <a:t>3. LA ORACIÓN ENCENDE LA </a:t>
            </a:r>
            <a:r>
              <a:rPr lang="es-MX" sz="8000" b="1" dirty="0">
                <a:solidFill>
                  <a:schemeClr val="bg1"/>
                </a:solidFill>
                <a:latin typeface="Centaur" panose="02030504050205020304" pitchFamily="18" charset="0"/>
              </a:rPr>
              <a:t>UNIDAD</a:t>
            </a:r>
            <a:endParaRPr lang="en-US" sz="8000" b="1" dirty="0">
              <a:solidFill>
                <a:schemeClr val="bg1"/>
              </a:solidFill>
              <a:latin typeface="Centaur" panose="02030504050205020304" pitchFamily="18" charset="0"/>
            </a:endParaRPr>
          </a:p>
        </p:txBody>
      </p:sp>
    </p:spTree>
    <p:extLst>
      <p:ext uri="{BB962C8B-B14F-4D97-AF65-F5344CB8AC3E}">
        <p14:creationId xmlns:p14="http://schemas.microsoft.com/office/powerpoint/2010/main" val="186466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solidFill>
                  <a:srgbClr val="BA1F00"/>
                </a:solidFill>
                <a:latin typeface="Centaur" panose="02030504050205020304" pitchFamily="18" charset="0"/>
              </a:rPr>
              <a:t>2 Pedro 1:3-4</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983056" y="1690688"/>
            <a:ext cx="7554362" cy="4117976"/>
          </a:xfrm>
        </p:spPr>
        <p:txBody>
          <a:bodyPr anchor="t">
            <a:normAutofit/>
          </a:bodyPr>
          <a:lstStyle/>
          <a:p>
            <a:pPr marL="0" indent="0">
              <a:buNone/>
            </a:pPr>
            <a:r>
              <a:rPr lang="en-US"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r>
              <a:rPr lang="es-CO"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Su divino poder, al darnos el conocimiento de aquel que nos llamó por su propia gloria y excelencia, nos ha concedido todas las cosas que necesitamos para vivir con devoción. Así Dios nos ha entregado sus preciosas y magníficas promesas para que ustedes, luego de escapar de la corrupción que hay en el mundo debido a los malos deseos, lleguen a tener parte en la naturaleza divina.</a:t>
            </a:r>
            <a:r>
              <a:rPr lang="es-MX"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endParaRPr lang="en-US" kern="100" dirty="0">
              <a:solidFill>
                <a:schemeClr val="tx1">
                  <a:lumMod val="75000"/>
                  <a:lumOff val="25000"/>
                </a:schemeClr>
              </a:solidFill>
              <a:effectLst/>
              <a:latin typeface="Centaur" panose="02030504050205020304" pitchFamily="18"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1931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818042" y="386640"/>
            <a:ext cx="8192966" cy="1325563"/>
          </a:xfrm>
        </p:spPr>
        <p:txBody>
          <a:bodyPr>
            <a:normAutofit/>
          </a:bodyPr>
          <a:lstStyle/>
          <a:p>
            <a:r>
              <a:rPr lang="en-US" b="1" dirty="0">
                <a:solidFill>
                  <a:srgbClr val="BA1F00"/>
                </a:solidFill>
                <a:effectLst/>
                <a:latin typeface="Centaur" panose="02030504050205020304" pitchFamily="18" charset="0"/>
                <a:ea typeface="DengXian" panose="02010600030101010101" pitchFamily="2" charset="-122"/>
              </a:rPr>
              <a:t>2 Crónicas 30:12, 14</a:t>
            </a:r>
            <a:endParaRPr lang="en-US" b="1" dirty="0">
              <a:solidFill>
                <a:srgbClr val="BA1F00"/>
              </a:solidFill>
              <a:latin typeface="Centaur" panose="02030504050205020304" pitchFamily="18" charset="0"/>
            </a:endParaRP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2216075" y="1837982"/>
            <a:ext cx="7891752" cy="4351338"/>
          </a:xfrm>
        </p:spPr>
        <p:txBody>
          <a:bodyPr anchor="t">
            <a:normAutofit/>
          </a:bodyPr>
          <a:lstStyle/>
          <a:p>
            <a:pPr marL="0" indent="0">
              <a:buNone/>
            </a:pPr>
            <a:r>
              <a:rPr lang="en-US" sz="36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r>
              <a:rPr lang="es-CO" sz="36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También los habitantes de Judá, movidos por Dios, cumplieron unánimes la orden del rey y de los oficiales, conforme a la palabra del Señor.</a:t>
            </a:r>
            <a:r>
              <a:rPr lang="es-MX" sz="36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p>
          <a:p>
            <a:pPr marL="0" indent="0">
              <a:buNone/>
            </a:pPr>
            <a:r>
              <a:rPr lang="es-MX" sz="36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r>
              <a:rPr lang="es-CO" sz="36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Quitaron los altares que había en Jerusalén y los altares donde se quemaba incienso y los arrojaron al arroyo de Cedrón</a:t>
            </a:r>
            <a:r>
              <a:rPr lang="es-MX" sz="36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endParaRPr lang="en-US" sz="3600" kern="100" dirty="0">
              <a:solidFill>
                <a:schemeClr val="tx1">
                  <a:lumMod val="75000"/>
                  <a:lumOff val="25000"/>
                </a:schemeClr>
              </a:solidFill>
              <a:effectLst/>
              <a:latin typeface="Centaur" panose="02030504050205020304" pitchFamily="18"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1220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785769" y="365125"/>
            <a:ext cx="8322058" cy="1325563"/>
          </a:xfrm>
        </p:spPr>
        <p:txBody>
          <a:bodyPr>
            <a:normAutofit/>
          </a:bodyPr>
          <a:lstStyle/>
          <a:p>
            <a:r>
              <a:rPr lang="en-US" b="1" dirty="0">
                <a:solidFill>
                  <a:srgbClr val="BA1F00"/>
                </a:solidFill>
                <a:latin typeface="Centaur" panose="02030504050205020304" pitchFamily="18" charset="0"/>
              </a:rPr>
              <a:t>Juan 17:20-23</a:t>
            </a: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2336801" y="1543934"/>
            <a:ext cx="8026400" cy="4319830"/>
          </a:xfrm>
        </p:spPr>
        <p:txBody>
          <a:bodyPr anchor="t">
            <a:noAutofit/>
          </a:bodyPr>
          <a:lstStyle/>
          <a:p>
            <a:pPr marL="0" indent="0">
              <a:buNone/>
            </a:pPr>
            <a:r>
              <a:rPr lang="en-US" sz="2400" dirty="0">
                <a:effectLst/>
                <a:latin typeface="Centaur" panose="02030504050205020304" pitchFamily="18" charset="0"/>
                <a:ea typeface="DengXian" panose="02010600030101010101" pitchFamily="2" charset="-122"/>
              </a:rPr>
              <a:t>“</a:t>
            </a:r>
            <a:r>
              <a:rPr lang="es-CO" i="1" dirty="0">
                <a:latin typeface="Centaur" panose="02030504050205020304" pitchFamily="18" charset="0"/>
                <a:ea typeface="DengXian" panose="02010600030101010101" pitchFamily="2" charset="-122"/>
              </a:rPr>
              <a:t>No ruego solo por estos. Ruego también por los que han de creer en mí por el mensaje de ellos, para que </a:t>
            </a:r>
            <a:r>
              <a:rPr lang="es-CO" b="1" i="1" dirty="0">
                <a:solidFill>
                  <a:srgbClr val="BA1F00"/>
                </a:solidFill>
                <a:latin typeface="Centaur" panose="02030504050205020304" pitchFamily="18" charset="0"/>
                <a:ea typeface="DengXian" panose="02010600030101010101" pitchFamily="2" charset="-122"/>
              </a:rPr>
              <a:t>todos sean uno</a:t>
            </a:r>
            <a:r>
              <a:rPr lang="es-CO" i="1" dirty="0">
                <a:latin typeface="Centaur" panose="02030504050205020304" pitchFamily="18" charset="0"/>
                <a:ea typeface="DengXian" panose="02010600030101010101" pitchFamily="2" charset="-122"/>
              </a:rPr>
              <a:t>. </a:t>
            </a:r>
          </a:p>
          <a:p>
            <a:pPr marL="0" indent="0">
              <a:buNone/>
            </a:pPr>
            <a:r>
              <a:rPr lang="es-CO" i="1" dirty="0">
                <a:latin typeface="Centaur" panose="02030504050205020304" pitchFamily="18" charset="0"/>
                <a:ea typeface="DengXian" panose="02010600030101010101" pitchFamily="2" charset="-122"/>
              </a:rPr>
              <a:t>Padre, así como tú estás en mí y yo en ti, permite que ellos también estén en nosotros, para que el mundo crea que tú me has enviado. </a:t>
            </a:r>
          </a:p>
          <a:p>
            <a:pPr marL="0" indent="0">
              <a:buNone/>
            </a:pPr>
            <a:r>
              <a:rPr lang="es-CO" i="1" dirty="0">
                <a:latin typeface="Centaur" panose="02030504050205020304" pitchFamily="18" charset="0"/>
                <a:ea typeface="DengXian" panose="02010600030101010101" pitchFamily="2" charset="-122"/>
              </a:rPr>
              <a:t>Yo les he dado la gloria que me diste, </a:t>
            </a:r>
            <a:r>
              <a:rPr lang="es-CO" b="1" i="1" dirty="0">
                <a:solidFill>
                  <a:srgbClr val="BA1F00"/>
                </a:solidFill>
                <a:latin typeface="Centaur" panose="02030504050205020304" pitchFamily="18" charset="0"/>
                <a:ea typeface="DengXian" panose="02010600030101010101" pitchFamily="2" charset="-122"/>
              </a:rPr>
              <a:t>para que sean uno, así como nosotros somos uno</a:t>
            </a:r>
            <a:r>
              <a:rPr lang="es-CO" i="1" dirty="0">
                <a:latin typeface="Centaur" panose="02030504050205020304" pitchFamily="18" charset="0"/>
                <a:ea typeface="DengXian" panose="02010600030101010101" pitchFamily="2" charset="-122"/>
              </a:rPr>
              <a:t>: yo en ellos y tú en mí. </a:t>
            </a:r>
          </a:p>
          <a:p>
            <a:pPr marL="0" indent="0">
              <a:buNone/>
            </a:pPr>
            <a:r>
              <a:rPr lang="es-CO" i="1" dirty="0">
                <a:latin typeface="Centaur" panose="02030504050205020304" pitchFamily="18" charset="0"/>
                <a:ea typeface="DengXian" panose="02010600030101010101" pitchFamily="2" charset="-122"/>
              </a:rPr>
              <a:t>Permite que alcancen la perfección en la unidad, y así el mundo reconozca que tú me enviaste y que los has amado a ellos tal como me has amado a mí</a:t>
            </a:r>
            <a:r>
              <a:rPr lang="es-MX" i="1" dirty="0">
                <a:effectLst/>
                <a:latin typeface="Centaur" panose="02030504050205020304" pitchFamily="18" charset="0"/>
                <a:ea typeface="DengXian" panose="02010600030101010101" pitchFamily="2" charset="-122"/>
              </a:rPr>
              <a:t>”.</a:t>
            </a:r>
            <a:endParaRPr lang="en-US" i="1" dirty="0">
              <a:latin typeface="Centaur" panose="02030504050205020304" pitchFamily="18" charset="0"/>
            </a:endParaRPr>
          </a:p>
        </p:txBody>
      </p:sp>
    </p:spTree>
    <p:extLst>
      <p:ext uri="{BB962C8B-B14F-4D97-AF65-F5344CB8AC3E}">
        <p14:creationId xmlns:p14="http://schemas.microsoft.com/office/powerpoint/2010/main" val="239143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818042" y="365125"/>
            <a:ext cx="8289785" cy="1325563"/>
          </a:xfrm>
        </p:spPr>
        <p:txBody>
          <a:bodyPr>
            <a:normAutofit/>
          </a:bodyPr>
          <a:lstStyle/>
          <a:p>
            <a:r>
              <a:rPr lang="en-US" sz="4800" b="1" dirty="0">
                <a:solidFill>
                  <a:srgbClr val="BA1F00"/>
                </a:solidFill>
                <a:latin typeface="Centaur" panose="02030504050205020304" pitchFamily="18" charset="0"/>
              </a:rPr>
              <a:t>Efesios 4:3</a:t>
            </a: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2660725" y="2506662"/>
            <a:ext cx="7751902" cy="4351338"/>
          </a:xfrm>
        </p:spPr>
        <p:txBody>
          <a:bodyPr anchor="t">
            <a:normAutofit/>
          </a:bodyPr>
          <a:lstStyle/>
          <a:p>
            <a:pPr marL="0" indent="0">
              <a:buNone/>
            </a:pPr>
            <a:r>
              <a:rPr lang="en-US" sz="4800" dirty="0">
                <a:solidFill>
                  <a:schemeClr val="tx1">
                    <a:lumMod val="75000"/>
                    <a:lumOff val="25000"/>
                  </a:schemeClr>
                </a:solidFill>
                <a:effectLst/>
                <a:latin typeface="Centaur" panose="02030504050205020304" pitchFamily="18" charset="0"/>
                <a:ea typeface="DengXian" panose="02010600030101010101" pitchFamily="2" charset="-122"/>
              </a:rPr>
              <a:t>“</a:t>
            </a:r>
            <a:r>
              <a:rPr lang="es-CO" sz="4800" dirty="0">
                <a:solidFill>
                  <a:schemeClr val="tx1">
                    <a:lumMod val="75000"/>
                    <a:lumOff val="25000"/>
                  </a:schemeClr>
                </a:solidFill>
                <a:latin typeface="Centaur" panose="02030504050205020304" pitchFamily="18" charset="0"/>
                <a:ea typeface="DengXian" panose="02010600030101010101" pitchFamily="2" charset="-122"/>
              </a:rPr>
              <a:t>Esfuércense por mantener la </a:t>
            </a:r>
            <a:r>
              <a:rPr lang="es-CO" sz="4800" dirty="0">
                <a:solidFill>
                  <a:srgbClr val="BA1F00"/>
                </a:solidFill>
                <a:latin typeface="Centaur" panose="02030504050205020304" pitchFamily="18" charset="0"/>
                <a:ea typeface="DengXian" panose="02010600030101010101" pitchFamily="2" charset="-122"/>
              </a:rPr>
              <a:t>unidad</a:t>
            </a:r>
            <a:r>
              <a:rPr lang="es-CO" sz="4800" dirty="0">
                <a:solidFill>
                  <a:schemeClr val="tx1">
                    <a:lumMod val="75000"/>
                    <a:lumOff val="25000"/>
                  </a:schemeClr>
                </a:solidFill>
                <a:latin typeface="Centaur" panose="02030504050205020304" pitchFamily="18" charset="0"/>
                <a:ea typeface="DengXian" panose="02010600030101010101" pitchFamily="2" charset="-122"/>
              </a:rPr>
              <a:t> del Espíritu mediante el vínculo de la paz.</a:t>
            </a:r>
            <a:r>
              <a:rPr lang="es-MX" sz="4800" dirty="0">
                <a:solidFill>
                  <a:schemeClr val="tx1">
                    <a:lumMod val="75000"/>
                    <a:lumOff val="25000"/>
                  </a:schemeClr>
                </a:solidFill>
                <a:effectLst/>
                <a:latin typeface="Centaur" panose="02030504050205020304" pitchFamily="18" charset="0"/>
                <a:ea typeface="DengXian" panose="02010600030101010101" pitchFamily="2" charset="-122"/>
              </a:rPr>
              <a:t>”</a:t>
            </a:r>
            <a:endParaRPr lang="en-US" sz="4800" dirty="0">
              <a:solidFill>
                <a:schemeClr val="tx1">
                  <a:lumMod val="75000"/>
                  <a:lumOff val="25000"/>
                </a:schemeClr>
              </a:solidFill>
              <a:latin typeface="Centaur" panose="02030504050205020304" pitchFamily="18" charset="0"/>
            </a:endParaRPr>
          </a:p>
        </p:txBody>
      </p:sp>
    </p:spTree>
    <p:extLst>
      <p:ext uri="{BB962C8B-B14F-4D97-AF65-F5344CB8AC3E}">
        <p14:creationId xmlns:p14="http://schemas.microsoft.com/office/powerpoint/2010/main" val="3458800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397910" y="1486264"/>
            <a:ext cx="9263620" cy="2852737"/>
          </a:xfrm>
        </p:spPr>
        <p:txBody>
          <a:bodyPr anchor="ctr">
            <a:normAutofit/>
          </a:bodyPr>
          <a:lstStyle/>
          <a:p>
            <a:pPr algn="r"/>
            <a:r>
              <a:rPr lang="es-MX" b="1" dirty="0">
                <a:solidFill>
                  <a:schemeClr val="tx1">
                    <a:lumMod val="95000"/>
                    <a:lumOff val="5000"/>
                  </a:schemeClr>
                </a:solidFill>
                <a:latin typeface="Centaur" panose="02030504050205020304" pitchFamily="18" charset="0"/>
              </a:rPr>
              <a:t>4. LA ORACIÓN ENCENDE EL </a:t>
            </a:r>
            <a:r>
              <a:rPr lang="es-MX" sz="8000" b="1" dirty="0">
                <a:solidFill>
                  <a:schemeClr val="bg1"/>
                </a:solidFill>
                <a:latin typeface="Centaur" panose="02030504050205020304" pitchFamily="18" charset="0"/>
              </a:rPr>
              <a:t>PERDÓN</a:t>
            </a:r>
            <a:endParaRPr lang="en-US" sz="8000" b="1" dirty="0">
              <a:solidFill>
                <a:schemeClr val="bg1"/>
              </a:solidFill>
              <a:latin typeface="Centaur" panose="02030504050205020304" pitchFamily="18" charset="0"/>
            </a:endParaRPr>
          </a:p>
        </p:txBody>
      </p:sp>
    </p:spTree>
    <p:extLst>
      <p:ext uri="{BB962C8B-B14F-4D97-AF65-F5344CB8AC3E}">
        <p14:creationId xmlns:p14="http://schemas.microsoft.com/office/powerpoint/2010/main" val="112470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588348" cy="1325563"/>
          </a:xfrm>
        </p:spPr>
        <p:txBody>
          <a:bodyPr>
            <a:normAutofit/>
          </a:bodyPr>
          <a:lstStyle/>
          <a:p>
            <a:r>
              <a:rPr lang="en-US" b="1" dirty="0">
                <a:solidFill>
                  <a:srgbClr val="BA1F00"/>
                </a:solidFill>
                <a:latin typeface="Centaur" panose="02030504050205020304" pitchFamily="18" charset="0"/>
                <a:ea typeface="DengXian" panose="02010600030101010101" pitchFamily="2" charset="-122"/>
              </a:rPr>
              <a:t>Hechos </a:t>
            </a:r>
            <a:r>
              <a:rPr lang="en-US" b="1" dirty="0">
                <a:solidFill>
                  <a:srgbClr val="BA1F00"/>
                </a:solidFill>
                <a:effectLst/>
                <a:latin typeface="Centaur" panose="02030504050205020304" pitchFamily="18" charset="0"/>
                <a:ea typeface="DengXian" panose="02010600030101010101" pitchFamily="2" charset="-122"/>
              </a:rPr>
              <a:t>7:59-60</a:t>
            </a:r>
            <a:endParaRPr lang="en-US" b="1" dirty="0">
              <a:solidFill>
                <a:srgbClr val="BA1F00"/>
              </a:solidFill>
              <a:latin typeface="Centaur" panose="02030504050205020304" pitchFamily="18"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419225"/>
            <a:ext cx="8046155" cy="4351338"/>
          </a:xfrm>
        </p:spPr>
        <p:txBody>
          <a:bodyPr anchor="ctr">
            <a:normAutofit/>
          </a:bodyPr>
          <a:lstStyle/>
          <a:p>
            <a:pPr marL="0" indent="0">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a:t>
            </a:r>
            <a:r>
              <a:rPr lang="es-MX" sz="4000" dirty="0">
                <a:solidFill>
                  <a:schemeClr val="tx1">
                    <a:lumMod val="75000"/>
                    <a:lumOff val="25000"/>
                  </a:schemeClr>
                </a:solidFill>
                <a:effectLst/>
                <a:latin typeface="Centaur" panose="02030504050205020304" pitchFamily="18" charset="0"/>
                <a:ea typeface="DengXian" panose="02010600030101010101" pitchFamily="2" charset="-122"/>
              </a:rPr>
              <a:t>Señor Jesús, recibe mi espíritu”. Entonces cayó de rodillas y gritó: </a:t>
            </a:r>
            <a:r>
              <a:rPr lang="es-MX" sz="4000" dirty="0">
                <a:solidFill>
                  <a:schemeClr val="tx1">
                    <a:lumMod val="75000"/>
                    <a:lumOff val="25000"/>
                  </a:schemeClr>
                </a:solidFill>
                <a:latin typeface="Centaur" panose="02030504050205020304" pitchFamily="18" charset="0"/>
                <a:ea typeface="DengXian" panose="02010600030101010101" pitchFamily="2" charset="-122"/>
              </a:rPr>
              <a:t>´</a:t>
            </a:r>
            <a:r>
              <a:rPr lang="es-MX" sz="4000" dirty="0">
                <a:solidFill>
                  <a:schemeClr val="tx1">
                    <a:lumMod val="75000"/>
                    <a:lumOff val="25000"/>
                  </a:schemeClr>
                </a:solidFill>
                <a:effectLst/>
                <a:latin typeface="Centaur" panose="02030504050205020304" pitchFamily="18" charset="0"/>
                <a:ea typeface="DengXian" panose="02010600030101010101" pitchFamily="2" charset="-122"/>
              </a:rPr>
              <a:t>Señor, no les tomes en cuenta este </a:t>
            </a:r>
            <a:r>
              <a:rPr lang="es-MX" sz="4000" dirty="0" err="1">
                <a:solidFill>
                  <a:schemeClr val="tx1">
                    <a:lumMod val="75000"/>
                    <a:lumOff val="25000"/>
                  </a:schemeClr>
                </a:solidFill>
                <a:effectLst/>
                <a:latin typeface="Centaur" panose="02030504050205020304" pitchFamily="18" charset="0"/>
                <a:ea typeface="DengXian" panose="02010600030101010101" pitchFamily="2" charset="-122"/>
              </a:rPr>
              <a:t>pecado´.Dicho</a:t>
            </a:r>
            <a:r>
              <a:rPr lang="es-MX" sz="4000" dirty="0">
                <a:solidFill>
                  <a:schemeClr val="tx1">
                    <a:lumMod val="75000"/>
                    <a:lumOff val="25000"/>
                  </a:schemeClr>
                </a:solidFill>
                <a:effectLst/>
                <a:latin typeface="Centaur" panose="02030504050205020304" pitchFamily="18" charset="0"/>
                <a:ea typeface="DengXian" panose="02010600030101010101" pitchFamily="2" charset="-122"/>
              </a:rPr>
              <a:t> esto, se quedó dormido</a:t>
            </a:r>
            <a:r>
              <a:rPr lang="es-MX" sz="3200" dirty="0">
                <a:solidFill>
                  <a:schemeClr val="tx1">
                    <a:lumMod val="75000"/>
                    <a:lumOff val="25000"/>
                  </a:schemeClr>
                </a:solidFill>
                <a:effectLst/>
                <a:latin typeface="Avenir Book" panose="02000503020000020003" pitchFamily="2" charset="0"/>
                <a:ea typeface="DengXian" panose="02010600030101010101" pitchFamily="2" charset="-122"/>
              </a:rPr>
              <a:t>”.</a:t>
            </a:r>
            <a:endParaRPr lang="en-US" sz="3200" dirty="0">
              <a:solidFill>
                <a:schemeClr val="tx1">
                  <a:lumMod val="75000"/>
                  <a:lumOff val="25000"/>
                </a:schemeClr>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167543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462579"/>
            <a:ext cx="7588348" cy="5714384"/>
          </a:xfrm>
        </p:spPr>
        <p:txBody>
          <a:bodyPr anchor="ctr">
            <a:normAutofit/>
          </a:bodyPr>
          <a:lstStyle/>
          <a:p>
            <a:pPr marL="0" indent="0">
              <a:buNone/>
            </a:pPr>
            <a:r>
              <a:rPr lang="en-US" sz="3200" b="1" kern="100" dirty="0">
                <a:solidFill>
                  <a:srgbClr val="C00000"/>
                </a:solidFill>
                <a:effectLst/>
                <a:latin typeface="Centaur" panose="02030504050205020304" pitchFamily="18" charset="0"/>
                <a:ea typeface="DengXian" panose="02010600030101010101" pitchFamily="2" charset="-122"/>
                <a:cs typeface="Calibri" panose="020F0502020204030204" pitchFamily="34" charset="0"/>
              </a:rPr>
              <a:t>Lucas 23:34: </a:t>
            </a:r>
            <a:r>
              <a:rPr lang="en-US" sz="32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r>
              <a:rPr lang="es-MX" sz="32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Padre,</a:t>
            </a:r>
            <a:r>
              <a:rPr lang="es-MX" sz="3200" b="1" kern="100" dirty="0">
                <a:solidFill>
                  <a:srgbClr val="FF8100"/>
                </a:solidFill>
                <a:effectLst/>
                <a:latin typeface="Centaur" panose="02030504050205020304" pitchFamily="18" charset="0"/>
                <a:ea typeface="DengXian" panose="02010600030101010101" pitchFamily="2" charset="-122"/>
                <a:cs typeface="Calibri" panose="020F0502020204030204" pitchFamily="34" charset="0"/>
              </a:rPr>
              <a:t> perdónalos</a:t>
            </a:r>
            <a:r>
              <a:rPr lang="es-MX" sz="32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 porque no saben lo que hacen”.</a:t>
            </a:r>
            <a:endParaRPr lang="en-US" sz="3200" kern="100" dirty="0">
              <a:latin typeface="Centaur" panose="02030504050205020304" pitchFamily="18" charset="0"/>
              <a:ea typeface="DengXian" panose="02010600030101010101" pitchFamily="2" charset="-122"/>
              <a:cs typeface="Calibri" panose="020F0502020204030204" pitchFamily="34" charset="0"/>
            </a:endParaRPr>
          </a:p>
          <a:p>
            <a:pPr marL="0" indent="0">
              <a:buNone/>
            </a:pPr>
            <a:r>
              <a:rPr lang="en-US" sz="3200" b="1" kern="100" dirty="0">
                <a:solidFill>
                  <a:srgbClr val="C00000"/>
                </a:solidFill>
                <a:effectLst/>
                <a:latin typeface="Centaur" panose="02030504050205020304" pitchFamily="18" charset="0"/>
                <a:ea typeface="DengXian" panose="02010600030101010101" pitchFamily="2" charset="-122"/>
                <a:cs typeface="Calibri" panose="020F0502020204030204" pitchFamily="34" charset="0"/>
              </a:rPr>
              <a:t>Mateo 6:14-15: </a:t>
            </a:r>
            <a:r>
              <a:rPr lang="en-US" sz="32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r>
              <a:rPr lang="es-CO" sz="32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Porque si </a:t>
            </a:r>
            <a:r>
              <a:rPr lang="es-CO" sz="3200" b="1" kern="100" dirty="0">
                <a:solidFill>
                  <a:schemeClr val="accent2">
                    <a:lumMod val="75000"/>
                  </a:schemeClr>
                </a:solidFill>
                <a:latin typeface="Centaur" panose="02030504050205020304" pitchFamily="18" charset="0"/>
                <a:ea typeface="DengXian" panose="02010600030101010101" pitchFamily="2" charset="-122"/>
                <a:cs typeface="Calibri" panose="020F0502020204030204" pitchFamily="34" charset="0"/>
              </a:rPr>
              <a:t>perdonan</a:t>
            </a:r>
            <a:r>
              <a:rPr lang="es-CO" sz="32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 a otros sus ofensas, también los </a:t>
            </a:r>
            <a:r>
              <a:rPr lang="es-CO" sz="3200" b="1" kern="100" dirty="0">
                <a:solidFill>
                  <a:schemeClr val="accent2">
                    <a:lumMod val="75000"/>
                  </a:schemeClr>
                </a:solidFill>
                <a:latin typeface="Centaur" panose="02030504050205020304" pitchFamily="18" charset="0"/>
                <a:ea typeface="DengXian" panose="02010600030101010101" pitchFamily="2" charset="-122"/>
                <a:cs typeface="Calibri" panose="020F0502020204030204" pitchFamily="34" charset="0"/>
              </a:rPr>
              <a:t>perdonará</a:t>
            </a:r>
            <a:r>
              <a:rPr lang="es-CO" sz="32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 a ustedes su Padre celestial. Pero si no </a:t>
            </a:r>
            <a:r>
              <a:rPr lang="es-CO" sz="3200" b="1" kern="100" dirty="0">
                <a:solidFill>
                  <a:schemeClr val="accent2">
                    <a:lumMod val="75000"/>
                  </a:schemeClr>
                </a:solidFill>
                <a:latin typeface="Centaur" panose="02030504050205020304" pitchFamily="18" charset="0"/>
                <a:ea typeface="DengXian" panose="02010600030101010101" pitchFamily="2" charset="-122"/>
                <a:cs typeface="Calibri" panose="020F0502020204030204" pitchFamily="34" charset="0"/>
              </a:rPr>
              <a:t>perdonan</a:t>
            </a:r>
            <a:r>
              <a:rPr lang="es-CO" sz="32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 a otros sus ofensas, tampoco su Padre </a:t>
            </a:r>
            <a:r>
              <a:rPr lang="es-CO" sz="3200" b="1" kern="100" dirty="0">
                <a:solidFill>
                  <a:schemeClr val="accent2">
                    <a:lumMod val="75000"/>
                  </a:schemeClr>
                </a:solidFill>
                <a:latin typeface="Centaur" panose="02030504050205020304" pitchFamily="18" charset="0"/>
                <a:ea typeface="DengXian" panose="02010600030101010101" pitchFamily="2" charset="-122"/>
                <a:cs typeface="Calibri" panose="020F0502020204030204" pitchFamily="34" charset="0"/>
              </a:rPr>
              <a:t>perdonará</a:t>
            </a:r>
            <a:r>
              <a:rPr lang="es-CO" sz="32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 a ustedes las suyas.”</a:t>
            </a:r>
          </a:p>
          <a:p>
            <a:pPr marL="0" indent="0">
              <a:buNone/>
            </a:pPr>
            <a:endParaRPr lang="es-CO" sz="3200" kern="100" dirty="0">
              <a:solidFill>
                <a:schemeClr val="tx1">
                  <a:lumMod val="75000"/>
                  <a:lumOff val="25000"/>
                </a:schemeClr>
              </a:solidFill>
              <a:latin typeface="Avenir Book" panose="02000503020000020003" pitchFamily="2" charset="0"/>
              <a:ea typeface="DengXian" panose="02010600030101010101" pitchFamily="2" charset="-122"/>
              <a:cs typeface="Calibri" panose="020F0502020204030204" pitchFamily="34" charset="0"/>
            </a:endParaRPr>
          </a:p>
          <a:p>
            <a:pPr marL="0" indent="0">
              <a:buNone/>
            </a:pPr>
            <a:r>
              <a:rPr lang="es-MX"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a:t>
            </a:r>
            <a:endPar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79578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711200" y="71084"/>
            <a:ext cx="7588348" cy="1325563"/>
          </a:xfrm>
        </p:spPr>
        <p:txBody>
          <a:bodyPr/>
          <a:lstStyle/>
          <a:p>
            <a:r>
              <a:rPr lang="en-US" dirty="0">
                <a:solidFill>
                  <a:srgbClr val="C00000"/>
                </a:solidFill>
                <a:latin typeface="Centaur" panose="02030504050205020304" pitchFamily="18" charset="0"/>
              </a:rPr>
              <a:t>Elena G. White</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507999" y="1261181"/>
            <a:ext cx="8195733" cy="4351338"/>
          </a:xfrm>
        </p:spPr>
        <p:txBody>
          <a:bodyPr anchor="t">
            <a:normAutofit fontScale="92500" lnSpcReduction="20000"/>
          </a:bodyPr>
          <a:lstStyle/>
          <a:p>
            <a:pPr marL="0" indent="0">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a:t>
            </a:r>
            <a:r>
              <a:rPr lang="es-CO" sz="3200" dirty="0">
                <a:solidFill>
                  <a:schemeClr val="tx1">
                    <a:lumMod val="75000"/>
                    <a:lumOff val="25000"/>
                  </a:schemeClr>
                </a:solidFill>
                <a:latin typeface="Centaur" panose="02030504050205020304" pitchFamily="18" charset="0"/>
                <a:ea typeface="DengXian" panose="02010600030101010101" pitchFamily="2" charset="-122"/>
              </a:rPr>
              <a:t>No debemos pensar que, a menos que confiesen su culpa los que nos han hecho daño, tenemos razón para no perdonarlos. Sin duda, es su deber humillar sus corazones por el arrepentimiento y la confesión; pero hemos de tener un espíritu compasivo hacia los que han pecado contra nosotros, confiesen o no sus faltas. Por mucho que nos hayan ofendido, no debemos pensar de continuo en los agravios que hemos sufrido ni compadecernos de nosotros mismos por los daños. Así como esperamos que Dios nos </a:t>
            </a:r>
            <a:r>
              <a:rPr lang="es-CO" sz="3200" dirty="0">
                <a:solidFill>
                  <a:schemeClr val="accent2">
                    <a:lumMod val="75000"/>
                  </a:schemeClr>
                </a:solidFill>
                <a:latin typeface="Centaur" panose="02030504050205020304" pitchFamily="18" charset="0"/>
                <a:ea typeface="DengXian" panose="02010600030101010101" pitchFamily="2" charset="-122"/>
              </a:rPr>
              <a:t>perdone</a:t>
            </a:r>
            <a:r>
              <a:rPr lang="es-CO" sz="3200" dirty="0">
                <a:solidFill>
                  <a:schemeClr val="tx1">
                    <a:lumMod val="75000"/>
                    <a:lumOff val="25000"/>
                  </a:schemeClr>
                </a:solidFill>
                <a:latin typeface="Centaur" panose="02030504050205020304" pitchFamily="18" charset="0"/>
                <a:ea typeface="DengXian" panose="02010600030101010101" pitchFamily="2" charset="-122"/>
              </a:rPr>
              <a:t> nuestras ofensas, debemos </a:t>
            </a:r>
            <a:r>
              <a:rPr lang="es-CO" sz="3200" dirty="0">
                <a:solidFill>
                  <a:schemeClr val="accent2">
                    <a:lumMod val="75000"/>
                  </a:schemeClr>
                </a:solidFill>
                <a:latin typeface="Centaur" panose="02030504050205020304" pitchFamily="18" charset="0"/>
                <a:ea typeface="DengXian" panose="02010600030101010101" pitchFamily="2" charset="-122"/>
              </a:rPr>
              <a:t>perdonar</a:t>
            </a:r>
            <a:r>
              <a:rPr lang="es-CO" sz="3200" dirty="0">
                <a:solidFill>
                  <a:schemeClr val="tx1">
                    <a:lumMod val="75000"/>
                    <a:lumOff val="25000"/>
                  </a:schemeClr>
                </a:solidFill>
                <a:latin typeface="Centaur" panose="02030504050205020304" pitchFamily="18" charset="0"/>
                <a:ea typeface="DengXian" panose="02010600030101010101" pitchFamily="2" charset="-122"/>
              </a:rPr>
              <a:t> a todos los que nos han hecho mal. </a:t>
            </a:r>
            <a:r>
              <a:rPr lang="es-MX" sz="3200" dirty="0">
                <a:solidFill>
                  <a:schemeClr val="tx1">
                    <a:lumMod val="75000"/>
                    <a:lumOff val="25000"/>
                  </a:schemeClr>
                </a:solidFill>
                <a:effectLst/>
                <a:latin typeface="Avenir Book" panose="02000503020000020003" pitchFamily="2" charset="0"/>
                <a:ea typeface="DengXian" panose="02010600030101010101" pitchFamily="2" charset="-122"/>
              </a:rPr>
              <a:t>”.</a:t>
            </a:r>
          </a:p>
          <a:p>
            <a:pPr marL="0" indent="0">
              <a:buNone/>
            </a:pPr>
            <a:r>
              <a:rPr lang="es-MX" sz="2000" i="1" dirty="0">
                <a:solidFill>
                  <a:schemeClr val="tx1">
                    <a:lumMod val="75000"/>
                    <a:lumOff val="25000"/>
                  </a:schemeClr>
                </a:solidFill>
                <a:effectLst/>
                <a:latin typeface="Centaur" panose="02030504050205020304" pitchFamily="18" charset="0"/>
                <a:ea typeface="DengXian" panose="02010600030101010101" pitchFamily="2" charset="-122"/>
              </a:rPr>
              <a:t>(</a:t>
            </a:r>
            <a:r>
              <a:rPr lang="es-MX" sz="2400" i="1" dirty="0">
                <a:solidFill>
                  <a:schemeClr val="tx1">
                    <a:lumMod val="75000"/>
                    <a:lumOff val="25000"/>
                  </a:schemeClr>
                </a:solidFill>
                <a:effectLst/>
                <a:latin typeface="Centaur" panose="02030504050205020304" pitchFamily="18" charset="0"/>
                <a:ea typeface="DengXian" panose="02010600030101010101" pitchFamily="2" charset="-122"/>
              </a:rPr>
              <a:t>El Discurso Maestro de Jesucristo   pág. 97:2)</a:t>
            </a:r>
            <a:endParaRPr lang="en-US" sz="2400" i="1" dirty="0">
              <a:solidFill>
                <a:schemeClr val="tx1">
                  <a:lumMod val="75000"/>
                  <a:lumOff val="25000"/>
                </a:schemeClr>
              </a:solidFill>
              <a:latin typeface="Centaur" panose="02030504050205020304" pitchFamily="18" charset="0"/>
            </a:endParaRPr>
          </a:p>
        </p:txBody>
      </p:sp>
    </p:spTree>
    <p:extLst>
      <p:ext uri="{BB962C8B-B14F-4D97-AF65-F5344CB8AC3E}">
        <p14:creationId xmlns:p14="http://schemas.microsoft.com/office/powerpoint/2010/main" val="245089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61D22-E95A-20EF-5897-DDFCBE08541E}"/>
              </a:ext>
            </a:extLst>
          </p:cNvPr>
          <p:cNvSpPr>
            <a:spLocks noGrp="1"/>
          </p:cNvSpPr>
          <p:nvPr>
            <p:ph idx="1"/>
          </p:nvPr>
        </p:nvSpPr>
        <p:spPr>
          <a:xfrm>
            <a:off x="1086556" y="2621413"/>
            <a:ext cx="9257270" cy="3024972"/>
          </a:xfrm>
        </p:spPr>
        <p:txBody>
          <a:bodyPr>
            <a:normAutofit lnSpcReduction="10000"/>
          </a:bodyPr>
          <a:lstStyle/>
          <a:p>
            <a:pPr marL="0" indent="0">
              <a:buNone/>
            </a:pPr>
            <a:r>
              <a:rPr lang="en-US" sz="4000" b="1" kern="100" dirty="0">
                <a:solidFill>
                  <a:schemeClr val="tx1">
                    <a:lumMod val="85000"/>
                    <a:lumOff val="15000"/>
                  </a:schemeClr>
                </a:solidFill>
                <a:effectLst/>
                <a:latin typeface="Centaur" panose="02030504050205020304" pitchFamily="18" charset="0"/>
                <a:ea typeface="DengXian" panose="02010600030101010101" pitchFamily="2" charset="-122"/>
                <a:cs typeface="Calibri" panose="020F0502020204030204" pitchFamily="34" charset="0"/>
              </a:rPr>
              <a:t>“</a:t>
            </a:r>
            <a:r>
              <a:rPr lang="es-MX" sz="4000" b="1" kern="100" dirty="0">
                <a:solidFill>
                  <a:schemeClr val="tx1">
                    <a:lumMod val="85000"/>
                    <a:lumOff val="15000"/>
                  </a:schemeClr>
                </a:solidFill>
                <a:effectLst/>
                <a:latin typeface="Centaur" panose="02030504050205020304" pitchFamily="18" charset="0"/>
                <a:ea typeface="DengXian" panose="02010600030101010101" pitchFamily="2" charset="-122"/>
                <a:cs typeface="Calibri" panose="020F0502020204030204" pitchFamily="34" charset="0"/>
              </a:rPr>
              <a:t>Todo lo puedo en aquel que me fortalece” (Filipenses 4:13).</a:t>
            </a:r>
            <a:endParaRPr lang="en-US" sz="4000" b="1" kern="100" dirty="0">
              <a:solidFill>
                <a:schemeClr val="tx1">
                  <a:lumMod val="85000"/>
                  <a:lumOff val="15000"/>
                </a:schemeClr>
              </a:solidFill>
              <a:effectLst/>
              <a:latin typeface="Centaur" panose="02030504050205020304" pitchFamily="18" charset="0"/>
              <a:ea typeface="DengXian" panose="02010600030101010101" pitchFamily="2" charset="-122"/>
              <a:cs typeface="Calibri" panose="020F0502020204030204" pitchFamily="34" charset="0"/>
            </a:endParaRPr>
          </a:p>
          <a:p>
            <a:pPr marL="0" indent="0">
              <a:buNone/>
            </a:pPr>
            <a:endParaRPr lang="en-US" sz="4000" b="1"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endParaRPr>
          </a:p>
          <a:p>
            <a:pPr marL="0" indent="0">
              <a:buNone/>
            </a:pPr>
            <a:r>
              <a:rPr lang="en-US" sz="4400" b="1" kern="100" dirty="0">
                <a:solidFill>
                  <a:schemeClr val="tx1">
                    <a:lumMod val="85000"/>
                    <a:lumOff val="15000"/>
                  </a:schemeClr>
                </a:solidFill>
                <a:effectLst/>
                <a:latin typeface="Centaur" panose="02030504050205020304" pitchFamily="18" charset="0"/>
                <a:ea typeface="DengXian" panose="02010600030101010101" pitchFamily="2" charset="-122"/>
                <a:cs typeface="Calibri" panose="020F0502020204030204" pitchFamily="34" charset="0"/>
              </a:rPr>
              <a:t>“</a:t>
            </a:r>
            <a:r>
              <a:rPr lang="es-MX" sz="4000" b="1" kern="100" dirty="0">
                <a:solidFill>
                  <a:schemeClr val="tx1">
                    <a:lumMod val="85000"/>
                    <a:lumOff val="15000"/>
                  </a:schemeClr>
                </a:solidFill>
                <a:effectLst/>
                <a:latin typeface="Centaur" panose="02030504050205020304" pitchFamily="18" charset="0"/>
                <a:ea typeface="DengXian" panose="02010600030101010101" pitchFamily="2" charset="-122"/>
                <a:cs typeface="Calibri" panose="020F0502020204030204" pitchFamily="34" charset="0"/>
              </a:rPr>
              <a:t>No os dejéis vencer por el mal, sino venced el mal con el bien” (Romanos 12:21).</a:t>
            </a:r>
            <a:endParaRPr lang="en-US" sz="4000" b="1" kern="100" dirty="0">
              <a:solidFill>
                <a:schemeClr val="tx1">
                  <a:lumMod val="85000"/>
                  <a:lumOff val="15000"/>
                </a:schemeClr>
              </a:solidFill>
              <a:effectLst/>
              <a:latin typeface="Centaur" panose="02030504050205020304" pitchFamily="18"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72871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61D22-E95A-20EF-5897-DDFCBE08541E}"/>
              </a:ext>
            </a:extLst>
          </p:cNvPr>
          <p:cNvSpPr>
            <a:spLocks noGrp="1"/>
          </p:cNvSpPr>
          <p:nvPr>
            <p:ph idx="1"/>
          </p:nvPr>
        </p:nvSpPr>
        <p:spPr>
          <a:xfrm>
            <a:off x="1267179" y="2790747"/>
            <a:ext cx="9257270" cy="3024972"/>
          </a:xfrm>
        </p:spPr>
        <p:txBody>
          <a:bodyPr>
            <a:normAutofit/>
          </a:bodyPr>
          <a:lstStyle/>
          <a:p>
            <a:pPr marL="0" indent="0">
              <a:buNone/>
            </a:pPr>
            <a:r>
              <a:rPr lang="es-CO" sz="4800" b="1" dirty="0">
                <a:solidFill>
                  <a:schemeClr val="tx1">
                    <a:lumMod val="85000"/>
                    <a:lumOff val="15000"/>
                  </a:schemeClr>
                </a:solidFill>
                <a:latin typeface="Centaur" panose="02030504050205020304" pitchFamily="18" charset="0"/>
                <a:ea typeface="DengXian" panose="02010600030101010101" pitchFamily="2" charset="-122"/>
              </a:rPr>
              <a:t>Jesús les dijo: “Amen a sus enemigos y oren por quienes los persiguen</a:t>
            </a:r>
            <a:r>
              <a:rPr lang="es-MX" sz="4800" b="1" dirty="0">
                <a:solidFill>
                  <a:schemeClr val="tx1">
                    <a:lumMod val="85000"/>
                    <a:lumOff val="15000"/>
                  </a:schemeClr>
                </a:solidFill>
                <a:effectLst/>
                <a:latin typeface="Centaur" panose="02030504050205020304" pitchFamily="18" charset="0"/>
                <a:ea typeface="DengXian" panose="02010600030101010101" pitchFamily="2" charset="-122"/>
              </a:rPr>
              <a:t>” </a:t>
            </a:r>
            <a:r>
              <a:rPr lang="es-MX" sz="4400" b="1" dirty="0">
                <a:solidFill>
                  <a:schemeClr val="tx1">
                    <a:lumMod val="85000"/>
                    <a:lumOff val="15000"/>
                  </a:schemeClr>
                </a:solidFill>
                <a:effectLst/>
                <a:latin typeface="Centaur" panose="02030504050205020304" pitchFamily="18" charset="0"/>
                <a:ea typeface="DengXian" panose="02010600030101010101" pitchFamily="2" charset="-122"/>
              </a:rPr>
              <a:t>(Mateo 5:44).</a:t>
            </a:r>
            <a:endParaRPr lang="en-US" sz="4400" b="1" dirty="0">
              <a:solidFill>
                <a:schemeClr val="tx1">
                  <a:lumMod val="85000"/>
                  <a:lumOff val="15000"/>
                </a:schemeClr>
              </a:solidFill>
              <a:latin typeface="Centaur" panose="02030504050205020304" pitchFamily="18" charset="0"/>
            </a:endParaRPr>
          </a:p>
        </p:txBody>
      </p:sp>
    </p:spTree>
    <p:extLst>
      <p:ext uri="{BB962C8B-B14F-4D97-AF65-F5344CB8AC3E}">
        <p14:creationId xmlns:p14="http://schemas.microsoft.com/office/powerpoint/2010/main" val="3245453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771192" y="836990"/>
            <a:ext cx="9546830" cy="2558143"/>
          </a:xfrm>
        </p:spPr>
        <p:txBody>
          <a:bodyPr anchor="ctr">
            <a:noAutofit/>
          </a:bodyPr>
          <a:lstStyle/>
          <a:p>
            <a:pPr algn="just"/>
            <a:r>
              <a:rPr lang="es-CO" b="1" dirty="0">
                <a:solidFill>
                  <a:schemeClr val="tx1">
                    <a:lumMod val="75000"/>
                    <a:lumOff val="25000"/>
                  </a:schemeClr>
                </a:solidFill>
                <a:latin typeface="Centaur" panose="02030504050205020304" pitchFamily="18" charset="0"/>
                <a:ea typeface="DengXian" panose="02010600030101010101" pitchFamily="2" charset="-122"/>
              </a:rPr>
              <a:t>Las oraciones constantes pueden encender </a:t>
            </a:r>
            <a:r>
              <a:rPr lang="es-CO" b="1" dirty="0">
                <a:solidFill>
                  <a:schemeClr val="accent2">
                    <a:lumMod val="20000"/>
                    <a:lumOff val="80000"/>
                  </a:schemeClr>
                </a:solidFill>
                <a:effectLst>
                  <a:outerShdw blurRad="38100" dist="38100" dir="2700000" algn="tl">
                    <a:srgbClr val="000000">
                      <a:alpha val="43137"/>
                    </a:srgbClr>
                  </a:outerShdw>
                </a:effectLst>
                <a:latin typeface="Centaur" panose="02030504050205020304" pitchFamily="18" charset="0"/>
                <a:ea typeface="DengXian" panose="02010600030101010101" pitchFamily="2" charset="-122"/>
              </a:rPr>
              <a:t>el cambio</a:t>
            </a:r>
            <a:r>
              <a:rPr lang="es-CO" b="1" dirty="0">
                <a:solidFill>
                  <a:schemeClr val="tx1">
                    <a:lumMod val="75000"/>
                    <a:lumOff val="25000"/>
                  </a:schemeClr>
                </a:solidFill>
                <a:latin typeface="Centaur" panose="02030504050205020304" pitchFamily="18" charset="0"/>
                <a:ea typeface="DengXian" panose="02010600030101010101" pitchFamily="2" charset="-122"/>
              </a:rPr>
              <a:t>, </a:t>
            </a:r>
            <a:r>
              <a:rPr lang="es-CO" b="1" dirty="0">
                <a:solidFill>
                  <a:schemeClr val="accent2">
                    <a:lumMod val="20000"/>
                    <a:lumOff val="80000"/>
                  </a:schemeClr>
                </a:solidFill>
                <a:effectLst>
                  <a:outerShdw blurRad="38100" dist="38100" dir="2700000" algn="tl">
                    <a:srgbClr val="000000">
                      <a:alpha val="43137"/>
                    </a:srgbClr>
                  </a:outerShdw>
                </a:effectLst>
                <a:latin typeface="Centaur" panose="02030504050205020304" pitchFamily="18" charset="0"/>
                <a:ea typeface="DengXian" panose="02010600030101010101" pitchFamily="2" charset="-122"/>
              </a:rPr>
              <a:t>la esperanza</a:t>
            </a:r>
            <a:r>
              <a:rPr lang="es-CO" b="1" dirty="0">
                <a:solidFill>
                  <a:schemeClr val="tx1">
                    <a:lumMod val="75000"/>
                    <a:lumOff val="25000"/>
                  </a:schemeClr>
                </a:solidFill>
                <a:latin typeface="Centaur" panose="02030504050205020304" pitchFamily="18" charset="0"/>
                <a:ea typeface="DengXian" panose="02010600030101010101" pitchFamily="2" charset="-122"/>
              </a:rPr>
              <a:t>, </a:t>
            </a:r>
            <a:r>
              <a:rPr lang="es-CO" b="1" dirty="0">
                <a:solidFill>
                  <a:schemeClr val="accent2">
                    <a:lumMod val="20000"/>
                    <a:lumOff val="80000"/>
                  </a:schemeClr>
                </a:solidFill>
                <a:effectLst>
                  <a:outerShdw blurRad="38100" dist="38100" dir="2700000" algn="tl">
                    <a:srgbClr val="000000">
                      <a:alpha val="43137"/>
                    </a:srgbClr>
                  </a:outerShdw>
                </a:effectLst>
                <a:latin typeface="Centaur" panose="02030504050205020304" pitchFamily="18" charset="0"/>
                <a:ea typeface="DengXian" panose="02010600030101010101" pitchFamily="2" charset="-122"/>
              </a:rPr>
              <a:t>la unidad</a:t>
            </a:r>
            <a:r>
              <a:rPr lang="es-CO" b="1" dirty="0">
                <a:solidFill>
                  <a:schemeClr val="accent2">
                    <a:lumMod val="20000"/>
                    <a:lumOff val="80000"/>
                  </a:schemeClr>
                </a:solidFill>
                <a:latin typeface="Centaur" panose="02030504050205020304" pitchFamily="18" charset="0"/>
                <a:ea typeface="DengXian" panose="02010600030101010101" pitchFamily="2" charset="-122"/>
              </a:rPr>
              <a:t> </a:t>
            </a:r>
            <a:r>
              <a:rPr lang="es-CO" b="1" dirty="0">
                <a:solidFill>
                  <a:schemeClr val="tx1">
                    <a:lumMod val="75000"/>
                    <a:lumOff val="25000"/>
                  </a:schemeClr>
                </a:solidFill>
                <a:latin typeface="Centaur" panose="02030504050205020304" pitchFamily="18" charset="0"/>
                <a:ea typeface="DengXian" panose="02010600030101010101" pitchFamily="2" charset="-122"/>
              </a:rPr>
              <a:t>y </a:t>
            </a:r>
            <a:r>
              <a:rPr lang="es-CO" b="1" dirty="0">
                <a:solidFill>
                  <a:schemeClr val="accent2">
                    <a:lumMod val="20000"/>
                    <a:lumOff val="80000"/>
                  </a:schemeClr>
                </a:solidFill>
                <a:effectLst>
                  <a:outerShdw blurRad="38100" dist="38100" dir="2700000" algn="tl">
                    <a:srgbClr val="000000">
                      <a:alpha val="43137"/>
                    </a:srgbClr>
                  </a:outerShdw>
                </a:effectLst>
                <a:latin typeface="Centaur" panose="02030504050205020304" pitchFamily="18" charset="0"/>
                <a:ea typeface="DengXian" panose="02010600030101010101" pitchFamily="2" charset="-122"/>
              </a:rPr>
              <a:t>el perdón </a:t>
            </a:r>
            <a:r>
              <a:rPr lang="es-CO" b="1" dirty="0">
                <a:solidFill>
                  <a:schemeClr val="tx1">
                    <a:lumMod val="75000"/>
                    <a:lumOff val="25000"/>
                  </a:schemeClr>
                </a:solidFill>
                <a:latin typeface="Centaur" panose="02030504050205020304" pitchFamily="18" charset="0"/>
                <a:ea typeface="DengXian" panose="02010600030101010101" pitchFamily="2" charset="-122"/>
              </a:rPr>
              <a:t>en nuestras vidas y en nuestra iglesia.</a:t>
            </a:r>
            <a:endParaRPr lang="en-US" b="1" dirty="0">
              <a:solidFill>
                <a:schemeClr val="tx1">
                  <a:lumMod val="75000"/>
                  <a:lumOff val="25000"/>
                </a:schemeClr>
              </a:solidFill>
              <a:latin typeface="Centaur" panose="02030504050205020304" pitchFamily="18" charset="0"/>
            </a:endParaRPr>
          </a:p>
        </p:txBody>
      </p:sp>
    </p:spTree>
    <p:extLst>
      <p:ext uri="{BB962C8B-B14F-4D97-AF65-F5344CB8AC3E}">
        <p14:creationId xmlns:p14="http://schemas.microsoft.com/office/powerpoint/2010/main" val="411694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solidFill>
                  <a:srgbClr val="BA1F00"/>
                </a:solidFill>
                <a:latin typeface="Centaur" panose="02030504050205020304" pitchFamily="18" charset="0"/>
              </a:rPr>
              <a:t>Elena G. White</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901574" y="1027906"/>
            <a:ext cx="7366686" cy="3848702"/>
          </a:xfrm>
        </p:spPr>
        <p:txBody>
          <a:bodyPr anchor="ctr">
            <a:normAutofit/>
          </a:bodyPr>
          <a:lstStyle/>
          <a:p>
            <a:pPr marL="0" indent="0">
              <a:buNone/>
            </a:pPr>
            <a:r>
              <a:rPr lang="en-US" sz="32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r>
              <a:rPr lang="es-CO" sz="32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La oración es una necesidad porque es la vida del alma. La oración en familia, la oración en público, tienen su lugar, pero es la comunión secreta con Dios la que sostiene la vida del alma.</a:t>
            </a:r>
            <a:r>
              <a:rPr lang="es-MX" sz="32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r>
              <a:rPr lang="en-US" sz="24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(La Oración</a:t>
            </a:r>
            <a:r>
              <a:rPr lang="en-US" sz="2400" i="1"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 18,3</a:t>
            </a:r>
            <a:r>
              <a:rPr lang="en-US" sz="24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endParaRPr lang="en-US" sz="3200" kern="100" dirty="0">
              <a:solidFill>
                <a:schemeClr val="tx1">
                  <a:lumMod val="75000"/>
                  <a:lumOff val="25000"/>
                </a:schemeClr>
              </a:solidFill>
              <a:effectLst/>
              <a:latin typeface="Centaur" panose="02030504050205020304" pitchFamily="18"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6881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solidFill>
                  <a:srgbClr val="BA1F00"/>
                </a:solidFill>
                <a:latin typeface="Centaur" panose="02030504050205020304" pitchFamily="18" charset="0"/>
              </a:rPr>
              <a:t>Martín Lutero</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919681" y="1134013"/>
            <a:ext cx="7366686" cy="4117976"/>
          </a:xfrm>
        </p:spPr>
        <p:txBody>
          <a:bodyPr anchor="ctr">
            <a:normAutofit/>
          </a:bodyPr>
          <a:lstStyle/>
          <a:p>
            <a:pPr marL="0" indent="0">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a:t>
            </a:r>
            <a:r>
              <a:rPr lang="es-MX" sz="4400" dirty="0">
                <a:solidFill>
                  <a:schemeClr val="tx1">
                    <a:lumMod val="75000"/>
                    <a:lumOff val="25000"/>
                  </a:schemeClr>
                </a:solidFill>
                <a:effectLst/>
                <a:latin typeface="Centaur" panose="02030504050205020304" pitchFamily="18" charset="0"/>
                <a:ea typeface="DengXian" panose="02010600030101010101" pitchFamily="2" charset="-122"/>
              </a:rPr>
              <a:t>Ser cristiano sin oración no es más posible que estar vivo sin respirar”.</a:t>
            </a:r>
            <a:endParaRPr lang="en-US" sz="3200" dirty="0">
              <a:solidFill>
                <a:schemeClr val="tx1">
                  <a:lumMod val="75000"/>
                  <a:lumOff val="25000"/>
                </a:schemeClr>
              </a:solidFill>
              <a:latin typeface="Centaur" panose="02030504050205020304" pitchFamily="18" charset="0"/>
            </a:endParaRPr>
          </a:p>
        </p:txBody>
      </p:sp>
    </p:spTree>
    <p:extLst>
      <p:ext uri="{BB962C8B-B14F-4D97-AF65-F5344CB8AC3E}">
        <p14:creationId xmlns:p14="http://schemas.microsoft.com/office/powerpoint/2010/main" val="31982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sz="4400" b="1" dirty="0">
                <a:solidFill>
                  <a:srgbClr val="BA1F00"/>
                </a:solidFill>
                <a:effectLst/>
                <a:latin typeface="Centaur" panose="02030504050205020304" pitchFamily="18" charset="0"/>
                <a:ea typeface="Times New Roman" panose="02020603050405020304" pitchFamily="18" charset="0"/>
              </a:rPr>
              <a:t>Mateo 11:28</a:t>
            </a:r>
            <a:endParaRPr lang="en-US" b="1" dirty="0">
              <a:solidFill>
                <a:srgbClr val="BA1F00"/>
              </a:solidFill>
              <a:latin typeface="Centaur" panose="02030504050205020304" pitchFamily="18"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974002" y="1027906"/>
            <a:ext cx="7366686" cy="4117976"/>
          </a:xfrm>
        </p:spPr>
        <p:txBody>
          <a:bodyPr anchor="ctr">
            <a:normAutofit/>
          </a:bodyPr>
          <a:lstStyle/>
          <a:p>
            <a:pPr marL="0" marR="0" indent="0" fontAlgn="base">
              <a:spcBef>
                <a:spcPts val="0"/>
              </a:spcBef>
              <a:spcAft>
                <a:spcPts val="0"/>
              </a:spcAft>
              <a:buNone/>
            </a:pPr>
            <a:r>
              <a:rPr lang="en-US" sz="4000" dirty="0">
                <a:solidFill>
                  <a:schemeClr val="tx1">
                    <a:lumMod val="75000"/>
                    <a:lumOff val="25000"/>
                  </a:schemeClr>
                </a:solidFill>
                <a:effectLst/>
                <a:latin typeface="Centaur" panose="02030504050205020304" pitchFamily="18" charset="0"/>
                <a:ea typeface="Times New Roman" panose="02020603050405020304" pitchFamily="18" charset="0"/>
              </a:rPr>
              <a:t>“</a:t>
            </a:r>
            <a:r>
              <a:rPr lang="es-CO" sz="4000" dirty="0">
                <a:solidFill>
                  <a:schemeClr val="tx1">
                    <a:lumMod val="75000"/>
                    <a:lumOff val="25000"/>
                  </a:schemeClr>
                </a:solidFill>
                <a:latin typeface="Centaur" panose="02030504050205020304" pitchFamily="18" charset="0"/>
                <a:ea typeface="Times New Roman" panose="02020603050405020304" pitchFamily="18" charset="0"/>
              </a:rPr>
              <a:t>Vengan a mí todos ustedes que están cansados y agobiados; yo les daré descanso</a:t>
            </a:r>
            <a:r>
              <a:rPr lang="es-MX" sz="4000" dirty="0">
                <a:solidFill>
                  <a:schemeClr val="tx1">
                    <a:lumMod val="75000"/>
                    <a:lumOff val="25000"/>
                  </a:schemeClr>
                </a:solidFill>
                <a:effectLst/>
                <a:latin typeface="Centaur" panose="02030504050205020304" pitchFamily="18" charset="0"/>
                <a:ea typeface="Times New Roman" panose="02020603050405020304" pitchFamily="18" charset="0"/>
              </a:rPr>
              <a:t>”</a:t>
            </a:r>
            <a:endParaRPr lang="en-US" sz="4000" dirty="0">
              <a:solidFill>
                <a:schemeClr val="tx1">
                  <a:lumMod val="75000"/>
                  <a:lumOff val="25000"/>
                </a:schemeClr>
              </a:solidFill>
              <a:effectLst/>
              <a:latin typeface="Centaur" panose="02030504050205020304" pitchFamily="18" charset="0"/>
              <a:ea typeface="Times New Roman" panose="02020603050405020304" pitchFamily="18" charset="0"/>
            </a:endParaRPr>
          </a:p>
        </p:txBody>
      </p:sp>
    </p:spTree>
    <p:extLst>
      <p:ext uri="{BB962C8B-B14F-4D97-AF65-F5344CB8AC3E}">
        <p14:creationId xmlns:p14="http://schemas.microsoft.com/office/powerpoint/2010/main" val="362098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solidFill>
                  <a:srgbClr val="BA1F00"/>
                </a:solidFill>
                <a:latin typeface="Centaur" panose="02030504050205020304" pitchFamily="18" charset="0"/>
              </a:rPr>
              <a:t>Elena G. White</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278868"/>
            <a:ext cx="7366686" cy="4117976"/>
          </a:xfrm>
        </p:spPr>
        <p:txBody>
          <a:bodyPr anchor="ctr">
            <a:normAutofit/>
          </a:bodyPr>
          <a:lstStyle/>
          <a:p>
            <a:pPr marL="0" marR="0" indent="0" fontAlgn="base">
              <a:spcBef>
                <a:spcPts val="0"/>
              </a:spcBef>
              <a:spcAft>
                <a:spcPts val="0"/>
              </a:spcAft>
              <a:buNone/>
            </a:pPr>
            <a:r>
              <a:rPr lang="es-CO" sz="3600" dirty="0">
                <a:solidFill>
                  <a:schemeClr val="tx1">
                    <a:lumMod val="75000"/>
                    <a:lumOff val="25000"/>
                  </a:schemeClr>
                </a:solidFill>
                <a:latin typeface="Centaur" panose="02030504050205020304" pitchFamily="18" charset="0"/>
                <a:ea typeface="DengXian" panose="02010600030101010101" pitchFamily="2" charset="-122"/>
              </a:rPr>
              <a:t>“Orar es el acto de abrir nuestro corazón a Dios como a un amigo. No es que se necesite esto para que Dios sepa lo que somos, sino a fin de capacitarnos para recibirle. La oración no baja a Dios hacia nosotros, antes bien nos eleva a Él</a:t>
            </a:r>
            <a:r>
              <a:rPr lang="es-MX" sz="3600" dirty="0">
                <a:solidFill>
                  <a:schemeClr val="tx1">
                    <a:lumMod val="75000"/>
                    <a:lumOff val="25000"/>
                  </a:schemeClr>
                </a:solidFill>
                <a:effectLst/>
                <a:latin typeface="Centaur" panose="02030504050205020304" pitchFamily="18" charset="0"/>
                <a:ea typeface="DengXian" panose="02010600030101010101" pitchFamily="2" charset="-122"/>
              </a:rPr>
              <a:t>.”</a:t>
            </a:r>
            <a:r>
              <a:rPr lang="en-US" sz="3600" dirty="0">
                <a:solidFill>
                  <a:schemeClr val="tx1">
                    <a:lumMod val="75000"/>
                    <a:lumOff val="25000"/>
                  </a:schemeClr>
                </a:solidFill>
                <a:effectLst/>
                <a:latin typeface="Centaur" panose="02030504050205020304" pitchFamily="18" charset="0"/>
                <a:ea typeface="DengXian" panose="02010600030101010101" pitchFamily="2" charset="-122"/>
              </a:rPr>
              <a:t>         </a:t>
            </a:r>
            <a:r>
              <a:rPr lang="en-US" dirty="0">
                <a:solidFill>
                  <a:schemeClr val="tx1">
                    <a:lumMod val="75000"/>
                    <a:lumOff val="25000"/>
                  </a:schemeClr>
                </a:solidFill>
                <a:effectLst/>
                <a:latin typeface="Centaur" panose="02030504050205020304" pitchFamily="18" charset="0"/>
                <a:ea typeface="DengXian" panose="02010600030101010101" pitchFamily="2" charset="-122"/>
              </a:rPr>
              <a:t>(El </a:t>
            </a:r>
            <a:r>
              <a:rPr lang="en-US" i="1" dirty="0">
                <a:solidFill>
                  <a:schemeClr val="tx1">
                    <a:lumMod val="75000"/>
                    <a:lumOff val="25000"/>
                  </a:schemeClr>
                </a:solidFill>
                <a:latin typeface="Centaur" panose="02030504050205020304" pitchFamily="18" charset="0"/>
                <a:ea typeface="DengXian" panose="02010600030101010101" pitchFamily="2" charset="-122"/>
              </a:rPr>
              <a:t>Camino a Cristo</a:t>
            </a:r>
            <a:r>
              <a:rPr lang="en-US" i="1" dirty="0">
                <a:solidFill>
                  <a:schemeClr val="tx1">
                    <a:lumMod val="75000"/>
                    <a:lumOff val="25000"/>
                  </a:schemeClr>
                </a:solidFill>
                <a:effectLst/>
                <a:latin typeface="Centaur" panose="02030504050205020304" pitchFamily="18" charset="0"/>
                <a:ea typeface="DengXian" panose="02010600030101010101" pitchFamily="2" charset="-122"/>
              </a:rPr>
              <a:t>, p 92, 2)</a:t>
            </a:r>
            <a:r>
              <a:rPr lang="en-US" sz="3600" dirty="0">
                <a:solidFill>
                  <a:schemeClr val="tx1">
                    <a:lumMod val="75000"/>
                    <a:lumOff val="25000"/>
                  </a:schemeClr>
                </a:solidFill>
                <a:effectLst/>
                <a:latin typeface="Centaur" panose="02030504050205020304" pitchFamily="18" charset="0"/>
              </a:rPr>
              <a:t> </a:t>
            </a:r>
            <a:endParaRPr lang="en-US" sz="3600" dirty="0">
              <a:solidFill>
                <a:schemeClr val="tx1">
                  <a:lumMod val="75000"/>
                  <a:lumOff val="25000"/>
                </a:schemeClr>
              </a:solidFill>
              <a:effectLst/>
              <a:latin typeface="Centaur" panose="02030504050205020304" pitchFamily="18" charset="0"/>
              <a:ea typeface="Times New Roman" panose="02020603050405020304" pitchFamily="18" charset="0"/>
            </a:endParaRPr>
          </a:p>
        </p:txBody>
      </p:sp>
    </p:spTree>
    <p:extLst>
      <p:ext uri="{BB962C8B-B14F-4D97-AF65-F5344CB8AC3E}">
        <p14:creationId xmlns:p14="http://schemas.microsoft.com/office/powerpoint/2010/main" val="121478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1426674" y="646589"/>
            <a:ext cx="7366686" cy="5103341"/>
          </a:xfrm>
        </p:spPr>
        <p:txBody>
          <a:bodyPr anchor="ctr">
            <a:noAutofit/>
          </a:bodyPr>
          <a:lstStyle/>
          <a:p>
            <a:pPr marL="0" marR="0" indent="0">
              <a:spcBef>
                <a:spcPts val="0"/>
              </a:spcBef>
              <a:spcAft>
                <a:spcPts val="0"/>
              </a:spcAft>
              <a:buNone/>
              <a:tabLst>
                <a:tab pos="457200" algn="l"/>
              </a:tabLst>
            </a:pPr>
            <a:r>
              <a:rPr lang="en-US" sz="2400" b="1"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Mateo</a:t>
            </a:r>
            <a:r>
              <a:rPr lang="en-US" sz="2400" b="1"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 </a:t>
            </a:r>
            <a:r>
              <a:rPr lang="en-US" sz="24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r>
              <a:rPr lang="es-CO" sz="24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Después de despedir a la gente, subió a la montaña para orar a solas. Al anochecer, estaba allí él solo</a:t>
            </a:r>
            <a:r>
              <a:rPr lang="es-MX" sz="24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 (Mateo 14:23).</a:t>
            </a:r>
          </a:p>
          <a:p>
            <a:pPr marL="0" marR="0" indent="0">
              <a:spcBef>
                <a:spcPts val="0"/>
              </a:spcBef>
              <a:spcAft>
                <a:spcPts val="0"/>
              </a:spcAft>
              <a:buNone/>
              <a:tabLst>
                <a:tab pos="457200" algn="l"/>
              </a:tabLst>
            </a:pPr>
            <a:endParaRPr lang="en-US" sz="24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endParaRPr>
          </a:p>
          <a:p>
            <a:pPr marL="0" marR="0" indent="0">
              <a:spcBef>
                <a:spcPts val="0"/>
              </a:spcBef>
              <a:spcAft>
                <a:spcPts val="0"/>
              </a:spcAft>
              <a:buNone/>
              <a:tabLst>
                <a:tab pos="457200" algn="l"/>
              </a:tabLst>
            </a:pPr>
            <a:r>
              <a:rPr lang="en-US" sz="2400" b="1"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Lucas</a:t>
            </a:r>
            <a:r>
              <a:rPr lang="en-US" sz="2400" b="1"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 </a:t>
            </a:r>
            <a:r>
              <a:rPr lang="en-US" sz="24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r>
              <a:rPr lang="es-CO" sz="24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Por aquel tiempo se fue Jesús a la montaña a orar y pasó toda la noche en oración a Dios.</a:t>
            </a:r>
            <a:r>
              <a:rPr lang="es-MX" sz="24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       (Lucas 6:12).</a:t>
            </a:r>
          </a:p>
          <a:p>
            <a:pPr marL="0" marR="0" indent="0">
              <a:spcBef>
                <a:spcPts val="0"/>
              </a:spcBef>
              <a:spcAft>
                <a:spcPts val="0"/>
              </a:spcAft>
              <a:buNone/>
              <a:tabLst>
                <a:tab pos="457200" algn="l"/>
              </a:tabLst>
            </a:pPr>
            <a:endParaRPr lang="en-US" sz="24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endParaRPr>
          </a:p>
          <a:p>
            <a:pPr marL="0" marR="0" indent="0">
              <a:spcBef>
                <a:spcPts val="0"/>
              </a:spcBef>
              <a:spcAft>
                <a:spcPts val="0"/>
              </a:spcAft>
              <a:buNone/>
              <a:tabLst>
                <a:tab pos="457200" algn="l"/>
              </a:tabLst>
            </a:pPr>
            <a:r>
              <a:rPr lang="en-US" sz="2400" b="1"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Marcos: </a:t>
            </a:r>
            <a:r>
              <a:rPr lang="en-US" sz="24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a:t>
            </a:r>
            <a:r>
              <a:rPr lang="es-CO" sz="2400" kern="100" dirty="0">
                <a:solidFill>
                  <a:schemeClr val="tx1">
                    <a:lumMod val="75000"/>
                    <a:lumOff val="25000"/>
                  </a:schemeClr>
                </a:solidFill>
                <a:latin typeface="Centaur" panose="02030504050205020304" pitchFamily="18" charset="0"/>
                <a:ea typeface="DengXian" panose="02010600030101010101" pitchFamily="2" charset="-122"/>
                <a:cs typeface="Calibri" panose="020F0502020204030204" pitchFamily="34" charset="0"/>
              </a:rPr>
              <a:t>Muy de madrugada, cuando todavía estaba oscuro, Jesús se levantó, salió de la casa y se fue a un lugar solitario donde se puso a orar.</a:t>
            </a:r>
            <a:r>
              <a:rPr lang="es-MX" sz="2400" kern="100" dirty="0">
                <a:solidFill>
                  <a:schemeClr val="tx1">
                    <a:lumMod val="75000"/>
                    <a:lumOff val="25000"/>
                  </a:schemeClr>
                </a:solidFill>
                <a:effectLst/>
                <a:latin typeface="Centaur" panose="02030504050205020304" pitchFamily="18" charset="0"/>
                <a:ea typeface="DengXian" panose="02010600030101010101" pitchFamily="2" charset="-122"/>
                <a:cs typeface="Calibri" panose="020F0502020204030204" pitchFamily="34" charset="0"/>
              </a:rPr>
              <a:t>” (Marcos 1:35).</a:t>
            </a:r>
            <a:endParaRPr lang="en-US" sz="2400" kern="100" dirty="0">
              <a:solidFill>
                <a:schemeClr val="tx1">
                  <a:lumMod val="75000"/>
                  <a:lumOff val="25000"/>
                </a:schemeClr>
              </a:solidFill>
              <a:effectLst/>
              <a:latin typeface="Centaur" panose="02030504050205020304" pitchFamily="18" charset="0"/>
              <a:ea typeface="DengXian" panose="02010600030101010101" pitchFamily="2" charset="-122"/>
              <a:cs typeface="Arial" panose="020B0604020202020204" pitchFamily="34" charset="0"/>
            </a:endParaRPr>
          </a:p>
        </p:txBody>
      </p:sp>
      <p:sp>
        <p:nvSpPr>
          <p:cNvPr id="2" name="CuadroTexto 1"/>
          <p:cNvSpPr txBox="1"/>
          <p:nvPr/>
        </p:nvSpPr>
        <p:spPr>
          <a:xfrm>
            <a:off x="838199" y="334978"/>
            <a:ext cx="6938727" cy="1077218"/>
          </a:xfrm>
          <a:prstGeom prst="rect">
            <a:avLst/>
          </a:prstGeom>
          <a:noFill/>
        </p:spPr>
        <p:txBody>
          <a:bodyPr wrap="square" rtlCol="0">
            <a:spAutoFit/>
          </a:bodyPr>
          <a:lstStyle/>
          <a:p>
            <a:r>
              <a:rPr lang="es-CO" sz="3200" b="1" dirty="0">
                <a:solidFill>
                  <a:srgbClr val="BA1F00"/>
                </a:solidFill>
                <a:latin typeface="Centaur" panose="02030504050205020304" pitchFamily="18" charset="0"/>
              </a:rPr>
              <a:t>Jesús atesoró el poder de la oración mientras estuvo en esta tierra:</a:t>
            </a:r>
          </a:p>
        </p:txBody>
      </p:sp>
    </p:spTree>
    <p:extLst>
      <p:ext uri="{BB962C8B-B14F-4D97-AF65-F5344CB8AC3E}">
        <p14:creationId xmlns:p14="http://schemas.microsoft.com/office/powerpoint/2010/main" val="43277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397910" y="752933"/>
            <a:ext cx="9263620" cy="2852737"/>
          </a:xfrm>
        </p:spPr>
        <p:txBody>
          <a:bodyPr anchor="ctr">
            <a:normAutofit fontScale="90000"/>
          </a:bodyPr>
          <a:lstStyle/>
          <a:p>
            <a:pPr algn="ctr"/>
            <a:r>
              <a:rPr lang="es-CO" dirty="0">
                <a:latin typeface="Centaur" panose="02030504050205020304" pitchFamily="18" charset="0"/>
                <a:ea typeface="等线"/>
              </a:rPr>
              <a:t>Cuatro maneras en que la oración puede </a:t>
            </a:r>
            <a:br>
              <a:rPr lang="es-CO" dirty="0">
                <a:latin typeface="Centaur" panose="02030504050205020304" pitchFamily="18" charset="0"/>
                <a:ea typeface="等线"/>
              </a:rPr>
            </a:br>
            <a:r>
              <a:rPr lang="es-CO" dirty="0">
                <a:effectLst>
                  <a:glow rad="228600">
                    <a:schemeClr val="accent4">
                      <a:satMod val="175000"/>
                      <a:alpha val="40000"/>
                    </a:schemeClr>
                  </a:glow>
                  <a:outerShdw blurRad="38100" dist="38100" dir="2700000" algn="tl">
                    <a:srgbClr val="000000">
                      <a:alpha val="43137"/>
                    </a:srgbClr>
                  </a:outerShdw>
                </a:effectLst>
                <a:latin typeface="Centaur" panose="02030504050205020304" pitchFamily="18" charset="0"/>
                <a:ea typeface="等线"/>
              </a:rPr>
              <a:t>ENCENDER NUESTRAS VIDAS</a:t>
            </a:r>
            <a:endParaRPr lang="en-US" sz="8000" b="1" dirty="0">
              <a:solidFill>
                <a:schemeClr val="accent4">
                  <a:lumMod val="20000"/>
                  <a:lumOff val="80000"/>
                </a:schemeClr>
              </a:solidFill>
              <a:effectLst>
                <a:glow rad="228600">
                  <a:schemeClr val="accent4">
                    <a:satMod val="175000"/>
                    <a:alpha val="40000"/>
                  </a:schemeClr>
                </a:glow>
                <a:outerShdw blurRad="38100" dist="38100" dir="2700000" algn="tl">
                  <a:srgbClr val="000000">
                    <a:alpha val="43137"/>
                  </a:srgbClr>
                </a:outerShdw>
              </a:effectLst>
              <a:latin typeface="Centaur" panose="02030504050205020304" pitchFamily="18" charset="0"/>
            </a:endParaRPr>
          </a:p>
        </p:txBody>
      </p:sp>
    </p:spTree>
    <p:extLst>
      <p:ext uri="{BB962C8B-B14F-4D97-AF65-F5344CB8AC3E}">
        <p14:creationId xmlns:p14="http://schemas.microsoft.com/office/powerpoint/2010/main" val="71865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397910" y="1486264"/>
            <a:ext cx="9263620" cy="2852737"/>
          </a:xfrm>
        </p:spPr>
        <p:txBody>
          <a:bodyPr anchor="ctr"/>
          <a:lstStyle/>
          <a:p>
            <a:pPr algn="ctr"/>
            <a:r>
              <a:rPr lang="es-MX" b="1" dirty="0">
                <a:solidFill>
                  <a:schemeClr val="bg2">
                    <a:lumMod val="10000"/>
                  </a:schemeClr>
                </a:solidFill>
                <a:latin typeface="Centaur" panose="02030504050205020304" pitchFamily="18" charset="0"/>
              </a:rPr>
              <a:t>1. LA ORACIÓN ENCIENDE EL </a:t>
            </a:r>
            <a:r>
              <a:rPr lang="es-MX" sz="8000" b="1" dirty="0">
                <a:solidFill>
                  <a:schemeClr val="accent4">
                    <a:lumMod val="20000"/>
                    <a:lumOff val="80000"/>
                  </a:schemeClr>
                </a:solidFill>
                <a:latin typeface="Centaur" panose="02030504050205020304" pitchFamily="18" charset="0"/>
              </a:rPr>
              <a:t>CAMBIO</a:t>
            </a:r>
            <a:endParaRPr lang="en-US" sz="8000" b="1" dirty="0">
              <a:solidFill>
                <a:schemeClr val="accent4">
                  <a:lumMod val="20000"/>
                  <a:lumOff val="80000"/>
                </a:schemeClr>
              </a:solidFill>
              <a:latin typeface="Centaur" panose="02030504050205020304" pitchFamily="18" charset="0"/>
            </a:endParaRPr>
          </a:p>
        </p:txBody>
      </p:sp>
    </p:spTree>
    <p:extLst>
      <p:ext uri="{BB962C8B-B14F-4D97-AF65-F5344CB8AC3E}">
        <p14:creationId xmlns:p14="http://schemas.microsoft.com/office/powerpoint/2010/main" val="3986651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2669</TotalTime>
  <Words>1337</Words>
  <Application>Microsoft Office PowerPoint</Application>
  <PresentationFormat>Widescreen</PresentationFormat>
  <Paragraphs>69</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Avenir Book</vt:lpstr>
      <vt:lpstr>Calibri</vt:lpstr>
      <vt:lpstr>Calibri Light</vt:lpstr>
      <vt:lpstr>Centaur</vt:lpstr>
      <vt:lpstr>Office Theme</vt:lpstr>
      <vt:lpstr>ENCIENDE TU VIDA DE ORACIÓN</vt:lpstr>
      <vt:lpstr>2 Pedro 1:3-4</vt:lpstr>
      <vt:lpstr>Elena G. White</vt:lpstr>
      <vt:lpstr>Martín Lutero</vt:lpstr>
      <vt:lpstr>Mateo 11:28</vt:lpstr>
      <vt:lpstr>Elena G. White</vt:lpstr>
      <vt:lpstr>PowerPoint Presentation</vt:lpstr>
      <vt:lpstr>Cuatro maneras en que la oración puede  ENCENDER NUESTRAS VIDAS</vt:lpstr>
      <vt:lpstr>1. LA ORACIÓN ENCIENDE EL CAMBIO</vt:lpstr>
      <vt:lpstr>2 Corintios 5:17</vt:lpstr>
      <vt:lpstr>Mateo 5: 13, 14-16</vt:lpstr>
      <vt:lpstr>Salmos  51:10, 12</vt:lpstr>
      <vt:lpstr>2. LA ORACIÓN ENCIENDE LA ESPERANZA</vt:lpstr>
      <vt:lpstr>Jeremias 29:11-13</vt:lpstr>
      <vt:lpstr>En Hechos 12: 1-17 esta el relato de Pedro: </vt:lpstr>
      <vt:lpstr>Romanos 15:4</vt:lpstr>
      <vt:lpstr>Isaias 41:10</vt:lpstr>
      <vt:lpstr>Romanos 15:13</vt:lpstr>
      <vt:lpstr>3. LA ORACIÓN ENCENDE LA UNIDAD</vt:lpstr>
      <vt:lpstr>2 Crónicas 30:12, 14</vt:lpstr>
      <vt:lpstr>Juan 17:20-23</vt:lpstr>
      <vt:lpstr>Efesios 4:3</vt:lpstr>
      <vt:lpstr>4. LA ORACIÓN ENCENDE EL PERDÓN</vt:lpstr>
      <vt:lpstr>Hechos 7:59-60</vt:lpstr>
      <vt:lpstr>PowerPoint Presentation</vt:lpstr>
      <vt:lpstr>Elena G. White</vt:lpstr>
      <vt:lpstr>PowerPoint Presentation</vt:lpstr>
      <vt:lpstr>PowerPoint Presentation</vt:lpstr>
      <vt:lpstr>Las oraciones constantes pueden encender el cambio, la esperanza, la unidad y el perdón en nuestras vidas y en nuestra iglesia.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IGNITE YOUR PRAYER LIFE</dc:title>
  <dc:creator>Itin, Nilde</dc:creator>
  <cp:lastModifiedBy>Zoraida Powell</cp:lastModifiedBy>
  <cp:revision>27</cp:revision>
  <dcterms:created xsi:type="dcterms:W3CDTF">2023-08-07T16:09:47Z</dcterms:created>
  <dcterms:modified xsi:type="dcterms:W3CDTF">2023-09-18T19:36:37Z</dcterms:modified>
</cp:coreProperties>
</file>